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2.xml" ContentType="application/vnd.openxmlformats-officedocument.drawingml.char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6"/>
  </p:notesMasterIdLst>
  <p:sldIdLst>
    <p:sldId id="256" r:id="rId2"/>
    <p:sldId id="332" r:id="rId3"/>
    <p:sldId id="285" r:id="rId4"/>
    <p:sldId id="286" r:id="rId5"/>
    <p:sldId id="288" r:id="rId6"/>
    <p:sldId id="289" r:id="rId7"/>
    <p:sldId id="290" r:id="rId8"/>
    <p:sldId id="302" r:id="rId9"/>
    <p:sldId id="291" r:id="rId10"/>
    <p:sldId id="318" r:id="rId11"/>
    <p:sldId id="328" r:id="rId12"/>
    <p:sldId id="315" r:id="rId13"/>
    <p:sldId id="330" r:id="rId14"/>
    <p:sldId id="317" r:id="rId15"/>
    <p:sldId id="321" r:id="rId16"/>
    <p:sldId id="319" r:id="rId17"/>
    <p:sldId id="331" r:id="rId18"/>
    <p:sldId id="278" r:id="rId19"/>
    <p:sldId id="260" r:id="rId20"/>
    <p:sldId id="262" r:id="rId21"/>
    <p:sldId id="264" r:id="rId22"/>
    <p:sldId id="333" r:id="rId23"/>
    <p:sldId id="271" r:id="rId24"/>
    <p:sldId id="272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3EA7309-3667-494C-9A8E-F1823EEDA985}" v="27" dt="2026-08-03T12:34:07.941"/>
    <p1510:client id="{B8B6A2B5-27AC-2250-5DA1-00CB4733EFF5}" v="19" dt="2026-08-04T16:13:58.85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141_54952BDE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_104_0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_108_0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_14D_0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_14D_0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Service</a:t>
            </a:r>
            <a:r>
              <a:rPr lang="en-US" baseline="0"/>
              <a:t> Type</a:t>
            </a:r>
            <a:r>
              <a:rPr lang="en-US"/>
              <a:t>s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#s 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0E6-4963-AFBA-80D2EE3F12E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0E6-4963-AFBA-80D2EE3F12E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0E6-4963-AFBA-80D2EE3F12E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80E6-4963-AFBA-80D2EE3F12E6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80E6-4963-AFBA-80D2EE3F12E6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80E6-4963-AFBA-80D2EE3F12E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Sheet1!$A$2:$A$7</c:f>
              <c:strCache>
                <c:ptCount val="6"/>
                <c:pt idx="0">
                  <c:v>Helpline </c:v>
                </c:pt>
                <c:pt idx="1">
                  <c:v>Adult</c:v>
                </c:pt>
                <c:pt idx="2">
                  <c:v>Crisis </c:v>
                </c:pt>
                <c:pt idx="3">
                  <c:v>Child &amp; Family </c:v>
                </c:pt>
                <c:pt idx="4">
                  <c:v>IDD </c:v>
                </c:pt>
                <c:pt idx="5">
                  <c:v>Substance Use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140680</c:v>
                </c:pt>
                <c:pt idx="1">
                  <c:v>126623</c:v>
                </c:pt>
                <c:pt idx="2">
                  <c:v>94521</c:v>
                </c:pt>
                <c:pt idx="3">
                  <c:v>59863</c:v>
                </c:pt>
                <c:pt idx="4">
                  <c:v>46899</c:v>
                </c:pt>
                <c:pt idx="5">
                  <c:v>17820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FAF-4027-A605-FFD0D2A70469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FY27 Budget</c:v>
                </c:pt>
              </c:strCache>
            </c:strRef>
          </c:tx>
          <c:spPr>
            <a:solidFill>
              <a:srgbClr val="1A5276"/>
            </a:solidFill>
            <a:effectLst/>
          </c:spPr>
          <c:invertIfNegative val="0"/>
          <c:dLbls>
            <c:numFmt formatCode="&quot;$&quot;0.0&quot;M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0" i="0" u="none" strike="noStrike">
                    <a:solidFill>
                      <a:srgbClr val="000000"/>
                    </a:solidFill>
                    <a:latin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Local
Funds</c:v>
                </c:pt>
                <c:pt idx="1">
                  <c:v>State
Funds</c:v>
                </c:pt>
                <c:pt idx="2">
                  <c:v>Federal
Funds</c:v>
                </c:pt>
                <c:pt idx="3">
                  <c:v>DPP /
PHP-CCP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61.432963999999998</c:v>
                </c:pt>
                <c:pt idx="1">
                  <c:v>74.108317999999997</c:v>
                </c:pt>
                <c:pt idx="2">
                  <c:v>13.75422</c:v>
                </c:pt>
                <c:pt idx="3">
                  <c:v>14.383088000000001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EF9-4132-B294-9B924368320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FY26 Act. Proj.</c:v>
                </c:pt>
              </c:strCache>
            </c:strRef>
          </c:tx>
          <c:spPr>
            <a:solidFill>
              <a:srgbClr val="7D3C98"/>
            </a:solidFill>
            <a:effectLst/>
          </c:spPr>
          <c:invertIfNegative val="0"/>
          <c:dLbls>
            <c:numFmt formatCode="&quot;$&quot;0.0&quot;M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0" i="0" u="none" strike="noStrike">
                    <a:solidFill>
                      <a:srgbClr val="000000"/>
                    </a:solidFill>
                    <a:latin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Local
Funds</c:v>
                </c:pt>
                <c:pt idx="1">
                  <c:v>State
Funds</c:v>
                </c:pt>
                <c:pt idx="2">
                  <c:v>Federal
Funds</c:v>
                </c:pt>
                <c:pt idx="3">
                  <c:v>DPP /
PHP-CCP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59.931336000000002</c:v>
                </c:pt>
                <c:pt idx="1">
                  <c:v>69.242575000000002</c:v>
                </c:pt>
                <c:pt idx="2">
                  <c:v>13.705337</c:v>
                </c:pt>
                <c:pt idx="3">
                  <c:v>14.955022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EF9-4132-B294-9B924368320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EEEEE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Exp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explosion val="3"/>
          <c:dPt>
            <c:idx val="0"/>
            <c:bubble3D val="0"/>
            <c:spPr>
              <a:solidFill>
                <a:srgbClr val="1A5276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93B5-4A22-8334-ACA2E52190DB}"/>
              </c:ext>
            </c:extLst>
          </c:dPt>
          <c:dPt>
            <c:idx val="1"/>
            <c:bubble3D val="0"/>
            <c:explosion val="0"/>
            <c:spPr>
              <a:solidFill>
                <a:srgbClr val="E97132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93B5-4A22-8334-ACA2E52190DB}"/>
              </c:ext>
            </c:extLst>
          </c:dPt>
          <c:dPt>
            <c:idx val="2"/>
            <c:bubble3D val="0"/>
            <c:spPr>
              <a:solidFill>
                <a:srgbClr val="156082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93B5-4A22-8334-ACA2E52190DB}"/>
              </c:ext>
            </c:extLst>
          </c:dPt>
          <c:dPt>
            <c:idx val="3"/>
            <c:bubble3D val="0"/>
            <c:spPr>
              <a:solidFill>
                <a:srgbClr val="28B463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7-93B5-4A22-8334-ACA2E52190DB}"/>
              </c:ext>
            </c:extLst>
          </c:dPt>
          <c:dPt>
            <c:idx val="4"/>
            <c:bubble3D val="0"/>
            <c:spPr>
              <a:solidFill>
                <a:srgbClr val="7D3C98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9-93B5-4A22-8334-ACA2E52190DB}"/>
              </c:ext>
            </c:extLst>
          </c:dPt>
          <c:dPt>
            <c:idx val="5"/>
            <c:bubble3D val="0"/>
            <c:explosion val="2"/>
            <c:spPr>
              <a:solidFill>
                <a:srgbClr val="6B7280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B-93B5-4A22-8334-ACA2E52190DB}"/>
              </c:ext>
            </c:extLst>
          </c:dPt>
          <c:dLbls>
            <c:dLbl>
              <c:idx val="0"/>
              <c:layout>
                <c:manualLayout>
                  <c:x val="0.10018784790480155"/>
                  <c:y val="0.25171162347202536"/>
                </c:manualLayout>
              </c:layout>
              <c:spPr>
                <a:solidFill>
                  <a:prstClr val="white"/>
                </a:solidFill>
                <a:ln w="9525" cap="flat" cmpd="sng" algn="ctr">
                  <a:solidFill>
                    <a:prstClr val="black">
                      <a:lumMod val="65000"/>
                      <a:lumOff val="35000"/>
                    </a:prstClr>
                  </a:solidFill>
                  <a:prstDash val="solid"/>
                  <a:round/>
                  <a:headEnd type="none" w="med" len="med"/>
                  <a:tailEnd type="none" w="med" len="med"/>
                  <a:extLst>
                    <a:ext uri="{C807C97D-BFC1-408E-A445-0C87EB9F89A2}">
                      <ask:lineSketchStyleProps xmlns:ask="http://schemas.microsoft.com/office/drawing/2018/sketchyshapes" sd="0">
                        <a:custGeom>
                          <a:avLst/>
                          <a:gdLst/>
                          <a:ahLst/>
                          <a:cxnLst/>
                          <a:rect l="0" t="0" r="0" b="0"/>
                          <a:pathLst/>
                        </a:custGeom>
                        <ask:type/>
                      </ask:lineSketchStyleProps>
                    </a:ext>
                  </a:extLst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200"/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>
                        <a:gd name="adj1" fmla="val -88319"/>
                        <a:gd name="adj2" fmla="val -162524"/>
                      </a:avLst>
                    </a:prstGeom>
                  </c15:spPr>
                </c:ext>
                <c:ext xmlns:c16="http://schemas.microsoft.com/office/drawing/2014/chart" uri="{C3380CC4-5D6E-409C-BE32-E72D297353CC}">
                  <c16:uniqueId val="{00000001-93B5-4A22-8334-ACA2E52190DB}"/>
                </c:ext>
              </c:extLst>
            </c:dLbl>
            <c:dLbl>
              <c:idx val="1"/>
              <c:layout>
                <c:manualLayout>
                  <c:x val="-0.15211640211640212"/>
                  <c:y val="0.11628609169073297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3B5-4A22-8334-ACA2E52190DB}"/>
                </c:ext>
              </c:extLst>
            </c:dLbl>
            <c:dLbl>
              <c:idx val="2"/>
              <c:layout>
                <c:manualLayout>
                  <c:x val="-0.12566137566137567"/>
                  <c:y val="-0.12459224109721399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3B5-4A22-8334-ACA2E52190DB}"/>
                </c:ext>
              </c:extLst>
            </c:dLbl>
            <c:dLbl>
              <c:idx val="3"/>
              <c:layout>
                <c:manualLayout>
                  <c:x val="-0.1917989417989418"/>
                  <c:y val="-0.1245922410972140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3B5-4A22-8334-ACA2E52190DB}"/>
                </c:ext>
              </c:extLst>
            </c:dLbl>
            <c:dLbl>
              <c:idx val="4"/>
              <c:layout>
                <c:manualLayout>
                  <c:x val="-0.10251322751322754"/>
                  <c:y val="-0.20488501869319634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93B5-4A22-8334-ACA2E52190DB}"/>
                </c:ext>
              </c:extLst>
            </c:dLbl>
            <c:dLbl>
              <c:idx val="5"/>
              <c:layout>
                <c:manualLayout>
                  <c:x val="-1.3227513227513287E-2"/>
                  <c:y val="-0.17996657047375358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93B5-4A22-8334-ACA2E52190DB}"/>
                </c:ext>
              </c:extLst>
            </c:dLbl>
            <c:spPr>
              <a:solidFill>
                <a:prstClr val="white"/>
              </a:solidFill>
              <a:ln>
                <a:solidFill>
                  <a:prstClr val="black">
                    <a:lumMod val="65000"/>
                    <a:lumOff val="35000"/>
                  </a:prstClr>
                </a:solidFill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</c15:spPr>
              </c:ext>
            </c:extLst>
          </c:dLbls>
          <c:cat>
            <c:strRef>
              <c:f>Sheet1!$A$2:$A$7</c:f>
              <c:strCache>
                <c:ptCount val="6"/>
                <c:pt idx="0">
                  <c:v>Salaries
53.4%</c:v>
                </c:pt>
                <c:pt idx="1">
                  <c:v>Fringe
15.6%</c:v>
                </c:pt>
                <c:pt idx="2">
                  <c:v>Contracts
16.6%</c:v>
                </c:pt>
                <c:pt idx="3">
                  <c:v>Facilities
5.3%</c:v>
                </c:pt>
                <c:pt idx="4">
                  <c:v>Furn/Equip
3.4%</c:v>
                </c:pt>
                <c:pt idx="5">
                  <c:v>Other
5.7%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87.444816000000003</c:v>
                </c:pt>
                <c:pt idx="1">
                  <c:v>25.518070999999999</c:v>
                </c:pt>
                <c:pt idx="2">
                  <c:v>27.166388999999999</c:v>
                </c:pt>
                <c:pt idx="3">
                  <c:v>8.6281610000000004</c:v>
                </c:pt>
                <c:pt idx="4">
                  <c:v>5.5888460000000002</c:v>
                </c:pt>
                <c:pt idx="5">
                  <c:v>9.3323070000000001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93B5-4A22-8334-ACA2E52190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c:style val="2"/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FY27 Budget</c:v>
                </c:pt>
              </c:strCache>
            </c:strRef>
          </c:tx>
          <c:dPt>
            <c:idx val="0"/>
            <c:bubble3D val="0"/>
            <c:spPr>
              <a:solidFill>
                <a:srgbClr val="1A8FC1"/>
              </a:solidFill>
              <a:ln w="9525">
                <a:solidFill>
                  <a:srgbClr val="F9F9F9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80F5-49BB-9E16-FAE0C5ACA166}"/>
              </c:ext>
            </c:extLst>
          </c:dPt>
          <c:dPt>
            <c:idx val="1"/>
            <c:bubble3D val="0"/>
            <c:spPr>
              <a:solidFill>
                <a:srgbClr val="2980B9"/>
              </a:solidFill>
              <a:ln w="9525">
                <a:solidFill>
                  <a:srgbClr val="F9F9F9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80F5-49BB-9E16-FAE0C5ACA166}"/>
              </c:ext>
            </c:extLst>
          </c:dPt>
          <c:dPt>
            <c:idx val="2"/>
            <c:bubble3D val="0"/>
            <c:spPr>
              <a:solidFill>
                <a:srgbClr val="1ABC9C"/>
              </a:solidFill>
              <a:ln w="9525">
                <a:solidFill>
                  <a:srgbClr val="F9F9F9"/>
                </a:solidFill>
              </a:ln>
            </c:spPr>
            <c:extLst>
              <c:ext xmlns:c16="http://schemas.microsoft.com/office/drawing/2014/chart" uri="{C3380CC4-5D6E-409C-BE32-E72D297353CC}">
                <c16:uniqueId val="{00000005-80F5-49BB-9E16-FAE0C5ACA166}"/>
              </c:ext>
            </c:extLst>
          </c:dPt>
          <c:dPt>
            <c:idx val="3"/>
            <c:bubble3D val="0"/>
            <c:spPr>
              <a:solidFill>
                <a:srgbClr val="A9CCE3"/>
              </a:solidFill>
              <a:ln w="9525">
                <a:solidFill>
                  <a:srgbClr val="F9F9F9"/>
                </a:solidFill>
              </a:ln>
            </c:spPr>
            <c:extLst>
              <c:ext xmlns:c16="http://schemas.microsoft.com/office/drawing/2014/chart" uri="{C3380CC4-5D6E-409C-BE32-E72D297353CC}">
                <c16:uniqueId val="{00000007-80F5-49BB-9E16-FAE0C5ACA166}"/>
              </c:ext>
            </c:extLst>
          </c:dPt>
          <c:dPt>
            <c:idx val="4"/>
            <c:bubble3D val="0"/>
            <c:spPr>
              <a:solidFill>
                <a:srgbClr val="5B3A8C"/>
              </a:solidFill>
              <a:ln w="9525">
                <a:solidFill>
                  <a:srgbClr val="F9F9F9"/>
                </a:solidFill>
              </a:ln>
            </c:spPr>
            <c:extLst>
              <c:ext xmlns:c16="http://schemas.microsoft.com/office/drawing/2014/chart" uri="{C3380CC4-5D6E-409C-BE32-E72D297353CC}">
                <c16:uniqueId val="{00000009-80F5-49BB-9E16-FAE0C5ACA166}"/>
              </c:ext>
            </c:extLst>
          </c:dPt>
          <c:dPt>
            <c:idx val="5"/>
            <c:bubble3D val="0"/>
            <c:spPr>
              <a:solidFill>
                <a:srgbClr val="E97132"/>
              </a:solidFill>
              <a:ln w="9525">
                <a:solidFill>
                  <a:srgbClr val="F9F9F9"/>
                </a:solidFill>
              </a:ln>
            </c:spPr>
            <c:extLst>
              <c:ext xmlns:c16="http://schemas.microsoft.com/office/drawing/2014/chart" uri="{C3380CC4-5D6E-409C-BE32-E72D297353CC}">
                <c16:uniqueId val="{0000000B-80F5-49BB-9E16-FAE0C5ACA166}"/>
              </c:ext>
            </c:extLst>
          </c:dPt>
          <c:dPt>
            <c:idx val="6"/>
            <c:bubble3D val="0"/>
            <c:spPr>
              <a:solidFill>
                <a:srgbClr val="28B463"/>
              </a:solidFill>
              <a:ln w="9525">
                <a:solidFill>
                  <a:srgbClr val="F9F9F9"/>
                </a:solidFill>
              </a:ln>
            </c:spPr>
            <c:extLst>
              <c:ext xmlns:c16="http://schemas.microsoft.com/office/drawing/2014/chart" uri="{C3380CC4-5D6E-409C-BE32-E72D297353CC}">
                <c16:uniqueId val="{0000000D-80F5-49BB-9E16-FAE0C5ACA166}"/>
              </c:ext>
            </c:extLst>
          </c:dPt>
          <c:dPt>
            <c:idx val="7"/>
            <c:bubble3D val="0"/>
            <c:spPr>
              <a:solidFill>
                <a:srgbClr val="F39C12"/>
              </a:solidFill>
              <a:ln w="9525">
                <a:solidFill>
                  <a:srgbClr val="F9F9F9"/>
                </a:solidFill>
              </a:ln>
            </c:spPr>
            <c:extLst>
              <c:ext xmlns:c16="http://schemas.microsoft.com/office/drawing/2014/chart" uri="{C3380CC4-5D6E-409C-BE32-E72D297353CC}">
                <c16:uniqueId val="{0000000F-80F5-49BB-9E16-FAE0C5ACA166}"/>
              </c:ext>
            </c:extLst>
          </c:dPt>
          <c:dLbls>
            <c:dLbl>
              <c:idx val="0"/>
              <c:layout>
                <c:manualLayout>
                  <c:x val="3.4722313356663752E-2"/>
                  <c:y val="1.7858987992880201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02546296296296"/>
                      <c:h val="7.97413793103448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80F5-49BB-9E16-FAE0C5ACA166}"/>
                </c:ext>
              </c:extLst>
            </c:dLbl>
            <c:dLbl>
              <c:idx val="1"/>
              <c:layout>
                <c:manualLayout>
                  <c:x val="2.0979141797670998E-3"/>
                  <c:y val="1.2987117216006656E-3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944626580485352"/>
                      <c:h val="9.44775332570608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80F5-49BB-9E16-FAE0C5ACA166}"/>
                </c:ext>
              </c:extLst>
            </c:dLbl>
            <c:dLbl>
              <c:idx val="2"/>
              <c:layout>
                <c:manualLayout>
                  <c:x val="-1.2297514865456469E-2"/>
                  <c:y val="-0.14094478841854174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072907553222512"/>
                      <c:h val="0.1084770114942528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80F5-49BB-9E16-FAE0C5ACA166}"/>
                </c:ext>
              </c:extLst>
            </c:dLbl>
            <c:dLbl>
              <c:idx val="3"/>
              <c:layout>
                <c:manualLayout>
                  <c:x val="-3.2552094458146788E-3"/>
                  <c:y val="2.4364863045965409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666084203468192"/>
                      <c:h val="0.1039538326939901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80F5-49BB-9E16-FAE0C5ACA166}"/>
                </c:ext>
              </c:extLst>
            </c:dLbl>
            <c:dLbl>
              <c:idx val="4"/>
              <c:layout>
                <c:manualLayout>
                  <c:x val="1.0436406535845419E-2"/>
                  <c:y val="2.2640879825919197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8449074074074073"/>
                      <c:h val="6.035689504329200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80F5-49BB-9E16-FAE0C5ACA166}"/>
                </c:ext>
              </c:extLst>
            </c:dLbl>
            <c:dLbl>
              <c:idx val="5"/>
              <c:layout>
                <c:manualLayout>
                  <c:x val="-4.3981390347039954E-2"/>
                  <c:y val="3.3470789211693365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858796296296293"/>
                      <c:h val="0.1045258620689655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B-80F5-49BB-9E16-FAE0C5ACA166}"/>
                </c:ext>
              </c:extLst>
            </c:dLbl>
            <c:dLbl>
              <c:idx val="6"/>
              <c:layout>
                <c:manualLayout>
                  <c:x val="-2.602079609640099E-2"/>
                  <c:y val="1.5974424436445887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7124981929742841"/>
                      <c:h val="9.889853511900756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D-80F5-49BB-9E16-FAE0C5ACA166}"/>
                </c:ext>
              </c:extLst>
            </c:dLbl>
            <c:dLbl>
              <c:idx val="7"/>
              <c:layout>
                <c:manualLayout>
                  <c:x val="-1.8545899198929638E-2"/>
                  <c:y val="-6.5851467072731446E-3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63877325253351"/>
                      <c:h val="6.058430730346740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F-80F5-49BB-9E16-FAE0C5ACA166}"/>
                </c:ext>
              </c:extLst>
            </c:dLbl>
            <c:spPr>
              <a:solidFill>
                <a:prstClr val="white"/>
              </a:solidFill>
              <a:ln>
                <a:solidFill>
                  <a:prstClr val="black">
                    <a:lumMod val="65000"/>
                    <a:lumOff val="35000"/>
                  </a:prstClr>
                </a:solidFill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oundRectCallout">
                    <a:avLst/>
                  </a:prstGeom>
                </c15:spPr>
              </c:ext>
            </c:extLst>
          </c:dLbls>
          <c:cat>
            <c:strRef>
              <c:f>Sheet1!$A$2:$A$9</c:f>
              <c:strCache>
                <c:ptCount val="8"/>
                <c:pt idx="0">
                  <c:v>City</c:v>
                </c:pt>
                <c:pt idx="1">
                  <c:v>County</c:v>
                </c:pt>
                <c:pt idx="2">
                  <c:v>CH</c:v>
                </c:pt>
                <c:pt idx="3">
                  <c:v>Oth Local</c:v>
                </c:pt>
                <c:pt idx="4">
                  <c:v>State</c:v>
                </c:pt>
                <c:pt idx="5">
                  <c:v>Federal</c:v>
                </c:pt>
                <c:pt idx="6">
                  <c:v>CCP / DPP</c:v>
                </c:pt>
                <c:pt idx="7">
                  <c:v>FFS</c:v>
                </c:pt>
              </c:strCache>
            </c:strRef>
          </c:cat>
          <c:val>
            <c:numRef>
              <c:f>Sheet1!$B$2:$B$9</c:f>
              <c:numCache>
                <c:formatCode>0.0%</c:formatCode>
                <c:ptCount val="8"/>
                <c:pt idx="0">
                  <c:v>8.3000000000000004E-2</c:v>
                </c:pt>
                <c:pt idx="1">
                  <c:v>9.9000000000000005E-2</c:v>
                </c:pt>
                <c:pt idx="2">
                  <c:v>0.16700000000000001</c:v>
                </c:pt>
                <c:pt idx="3">
                  <c:v>2.7E-2</c:v>
                </c:pt>
                <c:pt idx="4">
                  <c:v>0.45200000000000001</c:v>
                </c:pt>
                <c:pt idx="5">
                  <c:v>3.2000000000000001E-2</c:v>
                </c:pt>
                <c:pt idx="6">
                  <c:v>8.6999999999999994E-2</c:v>
                </c:pt>
                <c:pt idx="7">
                  <c:v>5.0999999999999997E-2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80F5-49BB-9E16-FAE0C5ACA16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plotVisOnly val="1"/>
    <c:dispBlanksAs val="zero"/>
    <c:showDLblsOverMax val="1"/>
  </c:chart>
  <c:spPr>
    <a:noFill/>
    <a:ln>
      <a:noFill/>
    </a:ln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c:style val="2"/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FY25 Audited</c:v>
                </c:pt>
              </c:strCache>
            </c:strRef>
          </c:tx>
          <c:dPt>
            <c:idx val="0"/>
            <c:bubble3D val="0"/>
            <c:spPr>
              <a:solidFill>
                <a:srgbClr val="1A8FC1"/>
              </a:solidFill>
              <a:ln w="9525">
                <a:solidFill>
                  <a:srgbClr val="F9F9F9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3822-442F-9B4A-65EA893E00F6}"/>
              </c:ext>
            </c:extLst>
          </c:dPt>
          <c:dPt>
            <c:idx val="1"/>
            <c:bubble3D val="0"/>
            <c:spPr>
              <a:solidFill>
                <a:srgbClr val="2980B9"/>
              </a:solidFill>
              <a:ln w="9525">
                <a:solidFill>
                  <a:srgbClr val="F9F9F9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3822-442F-9B4A-65EA893E00F6}"/>
              </c:ext>
            </c:extLst>
          </c:dPt>
          <c:dPt>
            <c:idx val="2"/>
            <c:bubble3D val="0"/>
            <c:spPr>
              <a:solidFill>
                <a:srgbClr val="1ABC9C"/>
              </a:solidFill>
              <a:ln w="9525">
                <a:solidFill>
                  <a:srgbClr val="F9F9F9"/>
                </a:solidFill>
              </a:ln>
            </c:spPr>
            <c:extLst>
              <c:ext xmlns:c16="http://schemas.microsoft.com/office/drawing/2014/chart" uri="{C3380CC4-5D6E-409C-BE32-E72D297353CC}">
                <c16:uniqueId val="{00000005-3822-442F-9B4A-65EA893E00F6}"/>
              </c:ext>
            </c:extLst>
          </c:dPt>
          <c:dPt>
            <c:idx val="3"/>
            <c:bubble3D val="0"/>
            <c:spPr>
              <a:solidFill>
                <a:srgbClr val="A9CCE3"/>
              </a:solidFill>
              <a:ln w="9525">
                <a:solidFill>
                  <a:srgbClr val="F9F9F9"/>
                </a:solidFill>
              </a:ln>
            </c:spPr>
            <c:extLst>
              <c:ext xmlns:c16="http://schemas.microsoft.com/office/drawing/2014/chart" uri="{C3380CC4-5D6E-409C-BE32-E72D297353CC}">
                <c16:uniqueId val="{00000007-3822-442F-9B4A-65EA893E00F6}"/>
              </c:ext>
            </c:extLst>
          </c:dPt>
          <c:dPt>
            <c:idx val="4"/>
            <c:bubble3D val="0"/>
            <c:spPr>
              <a:solidFill>
                <a:srgbClr val="5B3A8C"/>
              </a:solidFill>
              <a:ln w="9525">
                <a:solidFill>
                  <a:srgbClr val="F9F9F9"/>
                </a:solidFill>
              </a:ln>
            </c:spPr>
            <c:extLst>
              <c:ext xmlns:c16="http://schemas.microsoft.com/office/drawing/2014/chart" uri="{C3380CC4-5D6E-409C-BE32-E72D297353CC}">
                <c16:uniqueId val="{00000009-3822-442F-9B4A-65EA893E00F6}"/>
              </c:ext>
            </c:extLst>
          </c:dPt>
          <c:dPt>
            <c:idx val="5"/>
            <c:bubble3D val="0"/>
            <c:spPr>
              <a:solidFill>
                <a:srgbClr val="E97132"/>
              </a:solidFill>
              <a:ln w="9525">
                <a:solidFill>
                  <a:srgbClr val="F9F9F9"/>
                </a:solidFill>
              </a:ln>
            </c:spPr>
            <c:extLst>
              <c:ext xmlns:c16="http://schemas.microsoft.com/office/drawing/2014/chart" uri="{C3380CC4-5D6E-409C-BE32-E72D297353CC}">
                <c16:uniqueId val="{0000000B-3822-442F-9B4A-65EA893E00F6}"/>
              </c:ext>
            </c:extLst>
          </c:dPt>
          <c:dPt>
            <c:idx val="6"/>
            <c:bubble3D val="0"/>
            <c:spPr>
              <a:solidFill>
                <a:srgbClr val="28B463"/>
              </a:solidFill>
              <a:ln w="9525">
                <a:solidFill>
                  <a:srgbClr val="F9F9F9"/>
                </a:solidFill>
              </a:ln>
            </c:spPr>
            <c:extLst>
              <c:ext xmlns:c16="http://schemas.microsoft.com/office/drawing/2014/chart" uri="{C3380CC4-5D6E-409C-BE32-E72D297353CC}">
                <c16:uniqueId val="{0000000D-3822-442F-9B4A-65EA893E00F6}"/>
              </c:ext>
            </c:extLst>
          </c:dPt>
          <c:dPt>
            <c:idx val="7"/>
            <c:bubble3D val="0"/>
            <c:spPr>
              <a:solidFill>
                <a:srgbClr val="F39C12"/>
              </a:solidFill>
              <a:ln w="9525">
                <a:solidFill>
                  <a:srgbClr val="F9F9F9"/>
                </a:solidFill>
              </a:ln>
            </c:spPr>
            <c:extLst>
              <c:ext xmlns:c16="http://schemas.microsoft.com/office/drawing/2014/chart" uri="{C3380CC4-5D6E-409C-BE32-E72D297353CC}">
                <c16:uniqueId val="{0000000F-3822-442F-9B4A-65EA893E00F6}"/>
              </c:ext>
            </c:extLst>
          </c:dPt>
          <c:dLbls>
            <c:dLbl>
              <c:idx val="0"/>
              <c:layout>
                <c:manualLayout>
                  <c:x val="1.3892811551285803E-2"/>
                  <c:y val="1.4256791618996343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3156819771444964"/>
                      <c:h val="8.0559107461994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3822-442F-9B4A-65EA893E00F6}"/>
                </c:ext>
              </c:extLst>
            </c:dLbl>
            <c:dLbl>
              <c:idx val="1"/>
              <c:layout>
                <c:manualLayout>
                  <c:x val="-3.6687436825536393E-2"/>
                  <c:y val="5.1168830235374628E-3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486240398089003"/>
                      <c:h val="9.971603442732052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3822-442F-9B4A-65EA893E00F6}"/>
                </c:ext>
              </c:extLst>
            </c:dLbl>
            <c:dLbl>
              <c:idx val="2"/>
              <c:layout>
                <c:manualLayout>
                  <c:x val="-1.5273456224620752E-2"/>
                  <c:y val="-0.12064442799350936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715949009666387"/>
                      <c:h val="0.1035444287412791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3822-442F-9B4A-65EA893E00F6}"/>
                </c:ext>
              </c:extLst>
            </c:dLbl>
            <c:dLbl>
              <c:idx val="3"/>
              <c:layout>
                <c:manualLayout>
                  <c:x val="-9.3620655057554403E-3"/>
                  <c:y val="3.4121950034023435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146890031864699"/>
                      <c:h val="0.1111785973334529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3822-442F-9B4A-65EA893E00F6}"/>
                </c:ext>
              </c:extLst>
            </c:dLbl>
            <c:dLbl>
              <c:idx val="4"/>
              <c:layout>
                <c:manualLayout>
                  <c:x val="-3.447037925227487E-2"/>
                  <c:y val="-7.7824139503929527E-4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8159727557326985"/>
                      <c:h val="5.92938436114289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3822-442F-9B4A-65EA893E00F6}"/>
                </c:ext>
              </c:extLst>
            </c:dLbl>
            <c:dLbl>
              <c:idx val="5"/>
              <c:layout>
                <c:manualLayout>
                  <c:x val="1.1574074074074073E-2"/>
                  <c:y val="-6.9137667058859029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3891203703703703"/>
                      <c:h val="0.1093151340996168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B-3822-442F-9B4A-65EA893E00F6}"/>
                </c:ext>
              </c:extLst>
            </c:dLbl>
            <c:dLbl>
              <c:idx val="6"/>
              <c:layout>
                <c:manualLayout>
                  <c:x val="-3.4745326444174572E-2"/>
                  <c:y val="-5.1189345557048609E-3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4786644830733472"/>
                      <c:h val="9.185790878704262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D-3822-442F-9B4A-65EA893E00F6}"/>
                </c:ext>
              </c:extLst>
            </c:dLbl>
            <c:dLbl>
              <c:idx val="7"/>
              <c:layout>
                <c:manualLayout>
                  <c:x val="-2.1781035182172077E-3"/>
                  <c:y val="-7.1361257184069209E-3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4655768914320991"/>
                      <c:h val="5.921196282088670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F-3822-442F-9B4A-65EA893E00F6}"/>
                </c:ext>
              </c:extLst>
            </c:dLbl>
            <c:spPr>
              <a:solidFill>
                <a:prstClr val="white"/>
              </a:solidFill>
              <a:ln>
                <a:solidFill>
                  <a:prstClr val="black">
                    <a:lumMod val="65000"/>
                    <a:lumOff val="35000"/>
                  </a:prstClr>
                </a:solidFill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oundRectCallout">
                    <a:avLst/>
                  </a:prstGeom>
                </c15:spPr>
              </c:ext>
            </c:extLst>
          </c:dLbls>
          <c:cat>
            <c:strRef>
              <c:f>Sheet1!$A$2:$A$9</c:f>
              <c:strCache>
                <c:ptCount val="8"/>
                <c:pt idx="0">
                  <c:v>City</c:v>
                </c:pt>
                <c:pt idx="1">
                  <c:v>County</c:v>
                </c:pt>
                <c:pt idx="2">
                  <c:v>CH</c:v>
                </c:pt>
                <c:pt idx="3">
                  <c:v>Oth Local</c:v>
                </c:pt>
                <c:pt idx="4">
                  <c:v>State</c:v>
                </c:pt>
                <c:pt idx="5">
                  <c:v>Federal</c:v>
                </c:pt>
                <c:pt idx="6">
                  <c:v>CCP / DPP</c:v>
                </c:pt>
                <c:pt idx="7">
                  <c:v>FFS</c:v>
                </c:pt>
              </c:strCache>
            </c:strRef>
          </c:cat>
          <c:val>
            <c:numRef>
              <c:f>Sheet1!$B$2:$B$9</c:f>
              <c:numCache>
                <c:formatCode>0.0%</c:formatCode>
                <c:ptCount val="8"/>
                <c:pt idx="0">
                  <c:v>7.9000000000000001E-2</c:v>
                </c:pt>
                <c:pt idx="1">
                  <c:v>9.5000000000000001E-2</c:v>
                </c:pt>
                <c:pt idx="2">
                  <c:v>0.16700000000000001</c:v>
                </c:pt>
                <c:pt idx="3">
                  <c:v>2.7E-2</c:v>
                </c:pt>
                <c:pt idx="4">
                  <c:v>0.35299999999999998</c:v>
                </c:pt>
                <c:pt idx="5">
                  <c:v>0.14000000000000001</c:v>
                </c:pt>
                <c:pt idx="6">
                  <c:v>8.6999999999999994E-2</c:v>
                </c:pt>
                <c:pt idx="7">
                  <c:v>5.0999999999999997E-2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3822-442F-9B4A-65EA893E00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plotVisOnly val="1"/>
    <c:dispBlanksAs val="zero"/>
    <c:showDLblsOverMax val="1"/>
  </c:chart>
  <c:spPr>
    <a:noFill/>
    <a:ln>
      <a:noFill/>
    </a:ln>
  </c:sp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20D479-426F-1A40-BD0F-14FA12F64C46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8A3BB3-A2DE-7E40-8CCC-8700ED3089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5094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0F4972-B8FC-CD1D-D392-6F718D88F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AF4D8B9-45DD-3CAC-A016-25EA462917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7D830AA-DFA6-A53D-C602-08C5153A4F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/>
              <a:t>Our</a:t>
            </a:r>
            <a:r>
              <a:rPr lang="en-US" baseline="0"/>
              <a:t> services are organized into 4 main areas: Adult Behavioral Health Services, Child &amp; Family Services, Crisis Services and Intellectual and Developmental Disabilities Services. </a:t>
            </a:r>
          </a:p>
          <a:p>
            <a:pPr marL="171450" indent="-171450">
              <a:buFontTx/>
              <a:buChar char="-"/>
            </a:pPr>
            <a:r>
              <a:rPr lang="en-US" baseline="0"/>
              <a:t>We have over 30 programs but I’d like to give you a high-level view of the different ways we improve the health and well-being of our community. </a:t>
            </a:r>
          </a:p>
          <a:p>
            <a:endParaRPr lang="en-US" baseline="0"/>
          </a:p>
          <a:p>
            <a:r>
              <a:rPr lang="en-US" b="1" i="1" baseline="0"/>
              <a:t>NOTE: Remove services that aren’t relevant to your presentation.</a:t>
            </a:r>
          </a:p>
        </p:txBody>
      </p:sp>
    </p:spTree>
    <p:extLst>
      <p:ext uri="{BB962C8B-B14F-4D97-AF65-F5344CB8AC3E}">
        <p14:creationId xmlns:p14="http://schemas.microsoft.com/office/powerpoint/2010/main" val="10157716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7FFE7D-8364-FCFC-F242-BF1F90B0B5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3BEF01E-8F1E-CBC2-505E-C1BCE3363D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965D702-B444-8CC8-427A-8EAF6AD5C2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/>
              <a:t>Our</a:t>
            </a:r>
            <a:r>
              <a:rPr lang="en-US" baseline="0"/>
              <a:t> services are organized into 4 main areas: Adult Behavioral Health Services, Child &amp; Family Services, Crisis Services and Intellectual and Developmental Disabilities Services. </a:t>
            </a:r>
          </a:p>
          <a:p>
            <a:pPr marL="171450" indent="-171450">
              <a:buFontTx/>
              <a:buChar char="-"/>
            </a:pPr>
            <a:r>
              <a:rPr lang="en-US" baseline="0"/>
              <a:t>We have over 30 programs but I’d like to give you a high-level view of the different ways we improve the health and well-being of our community. </a:t>
            </a:r>
          </a:p>
          <a:p>
            <a:endParaRPr lang="en-US" baseline="0"/>
          </a:p>
          <a:p>
            <a:r>
              <a:rPr lang="en-US" b="1" i="1" baseline="0"/>
              <a:t>NOTE: Remove services that aren’t relevant to your presentation.</a:t>
            </a:r>
          </a:p>
        </p:txBody>
      </p:sp>
    </p:spTree>
    <p:extLst>
      <p:ext uri="{BB962C8B-B14F-4D97-AF65-F5344CB8AC3E}">
        <p14:creationId xmlns:p14="http://schemas.microsoft.com/office/powerpoint/2010/main" val="3335575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[Sources]
- Budget priorities and supporting phrases are drawn from FY27 Budget - Finance Committee.pptx, slide 2.
- Pillar labels and definitions are based on the goals in 251016-Integral Care - Strategic Plan Report.pdf: Pillar 4 workforce, Pillar 5 technology and data systems, Pillar 6 financial sustainability, and Pillars 1 through 3 on collaboration, Continuum of Care, and accessible person-centered care.
- Visual layout, icons, connectors, and synthesis were created with Microsoft Copilot.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/>
              <a:t>Our</a:t>
            </a:r>
            <a:r>
              <a:rPr lang="en-US" baseline="0"/>
              <a:t> services are organized into 4 main areas: Adult Behavioral Health Services, Child &amp; Family Services, Crisis Services and Intellectual and Developmental Disabilities Services. </a:t>
            </a:r>
          </a:p>
          <a:p>
            <a:pPr marL="171450" indent="-171450">
              <a:buFontTx/>
              <a:buChar char="-"/>
            </a:pPr>
            <a:r>
              <a:rPr lang="en-US" baseline="0"/>
              <a:t>We have over 30 programs but I’d like to give you a high-level view of the different ways we improve the health and well-being of our community. </a:t>
            </a:r>
          </a:p>
          <a:p>
            <a:endParaRPr lang="en-US" baseline="0"/>
          </a:p>
          <a:p>
            <a:r>
              <a:rPr lang="en-US" b="1" i="1" baseline="0"/>
              <a:t>NOTE: Remove services that aren’t relevant to your presentation.</a:t>
            </a:r>
          </a:p>
        </p:txBody>
      </p:sp>
    </p:spTree>
    <p:extLst>
      <p:ext uri="{BB962C8B-B14F-4D97-AF65-F5344CB8AC3E}">
        <p14:creationId xmlns:p14="http://schemas.microsoft.com/office/powerpoint/2010/main" val="35464752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6286488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solidFill>
                  <a:srgbClr val="535556"/>
                </a:solidFill>
                <a:highlight>
                  <a:srgbClr val="FFFF00"/>
                </a:highlight>
              </a:rPr>
              <a:t>Mobile Behavioral Health Clinics break through barriers by bringing care directly to the people who need it most.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8FB64-877D-0E4F-8DAA-2EC626AC457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9107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2CA4E4-468B-4584-476F-43BA39D17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7416454-858E-8093-EE80-AE22622B09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F9999C1-CFEC-00E9-D87A-B56E733F4D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/>
            <a:r>
              <a:rPr lang="en-US" sz="1200"/>
              <a:t> </a:t>
            </a: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Currently, Integral Care operates two Permanent Supportive Housing complexes: </a:t>
            </a:r>
          </a:p>
          <a:p>
            <a:pPr rtl="0" fontAlgn="base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Terrace at Oak Springs (50 units) </a:t>
            </a:r>
          </a:p>
          <a:p>
            <a:pPr rtl="0" fontAlgn="base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Bungalows at Century Park (60 units)  </a:t>
            </a:r>
          </a:p>
          <a:p>
            <a:pPr rtl="0" fontAlgn="base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Seabrook Square (opening March/April 2026) (60 units) </a:t>
            </a:r>
          </a:p>
          <a:p>
            <a:pPr rtl="0" fontAlgn="base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Together these apartment complexes provide 110 apartment units for our residents, plus on-site services like healthcare, counseling, job assistance, and more, all in one place. This helps people get their lives back on track and stay there- for good. </a:t>
            </a:r>
          </a:p>
          <a:p>
            <a:pPr marL="171450" indent="-171450" defTabSz="931717">
              <a:buFontTx/>
              <a:buChar char="-"/>
              <a:defRPr/>
            </a:pPr>
            <a:endParaRPr lang="en-US" baseline="0"/>
          </a:p>
        </p:txBody>
      </p:sp>
    </p:spTree>
    <p:extLst>
      <p:ext uri="{BB962C8B-B14F-4D97-AF65-F5344CB8AC3E}">
        <p14:creationId xmlns:p14="http://schemas.microsoft.com/office/powerpoint/2010/main" val="22773160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74146B-EE53-9D5E-D041-C424FD7A39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20DC0E7-3BB0-06E8-86F2-BA37F42308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C6BBE62-860E-46B1-50F7-9CD4951C6E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/>
              <a:t>Our</a:t>
            </a:r>
            <a:r>
              <a:rPr lang="en-US" baseline="0"/>
              <a:t> services are organized into 4 main areas: Adult Behavioral Health Services, Child &amp; Family Services, Crisis Services and Intellectual and Developmental Disabilities Services. </a:t>
            </a:r>
          </a:p>
          <a:p>
            <a:pPr marL="171450" indent="-171450">
              <a:buFontTx/>
              <a:buChar char="-"/>
            </a:pPr>
            <a:r>
              <a:rPr lang="en-US" baseline="0"/>
              <a:t>We have over 30 programs but I’d like to give you a high-level view of the different ways we improve the health and well-being of our community. </a:t>
            </a:r>
          </a:p>
          <a:p>
            <a:endParaRPr lang="en-US" baseline="0"/>
          </a:p>
          <a:p>
            <a:r>
              <a:rPr lang="en-US" b="1" i="1" baseline="0"/>
              <a:t>NOTE: Remove services that aren’t relevant to your presentation.</a:t>
            </a:r>
          </a:p>
        </p:txBody>
      </p:sp>
    </p:spTree>
    <p:extLst>
      <p:ext uri="{BB962C8B-B14F-4D97-AF65-F5344CB8AC3E}">
        <p14:creationId xmlns:p14="http://schemas.microsoft.com/office/powerpoint/2010/main" val="26427808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6501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05F074-07DE-9D4A-41A8-6D03017DB6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B53F2F7-2C3F-6EAE-71B9-9030FE8879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F3B19D7-4737-D986-2E8B-6302E6115B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61022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8867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sv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sv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sv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sv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sv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sv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sv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sv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sv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sv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sv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sv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sv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sv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sv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sv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sv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sv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sv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sv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sv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7.sv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svg"/><Relationship Id="rId4" Type="http://schemas.openxmlformats.org/officeDocument/2006/relationships/image" Target="../media/image8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svg"/><Relationship Id="rId4" Type="http://schemas.openxmlformats.org/officeDocument/2006/relationships/image" Target="../media/image8.sv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124E00-3466-7118-25A1-87E9DDD4B5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9988" y="2746065"/>
            <a:ext cx="7305608" cy="2387600"/>
          </a:xfrm>
        </p:spPr>
        <p:txBody>
          <a:bodyPr anchor="b">
            <a:normAutofit/>
          </a:bodyPr>
          <a:lstStyle>
            <a:lvl1pPr algn="l"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B1C48F-26E2-B554-3A7C-0A36A5DE7E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9988" y="5225740"/>
            <a:ext cx="7305608" cy="70504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8B6391-897C-3B58-95F9-0C50D731CA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B419B-0AB2-4238-B5E2-960E0BA39398}" type="datetime1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CBDD69-4AD2-6945-6E94-9016AD1D3E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Integral Care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7851B0-026B-FDF3-3EE8-74A4B8DA0E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2C110-431D-944C-AF63-8315F9BDBACE}" type="slidenum">
              <a:rPr lang="en-US" smtClean="0"/>
              <a:t>‹#›</a:t>
            </a:fld>
            <a:endParaRPr lang="en-US"/>
          </a:p>
        </p:txBody>
      </p:sp>
      <p:pic>
        <p:nvPicPr>
          <p:cNvPr id="57" name="Graphic 56">
            <a:extLst>
              <a:ext uri="{FF2B5EF4-FFF2-40B4-BE49-F238E27FC236}">
                <a16:creationId xmlns:a16="http://schemas.microsoft.com/office/drawing/2014/main" id="{B32AF0A5-1451-40D2-5DE8-43F3A4132AF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29989" y="731030"/>
            <a:ext cx="3883414" cy="898938"/>
          </a:xfrm>
          <a:prstGeom prst="rect">
            <a:avLst/>
          </a:prstGeom>
        </p:spPr>
      </p:pic>
      <p:grpSp>
        <p:nvGrpSpPr>
          <p:cNvPr id="69" name="Group 68">
            <a:extLst>
              <a:ext uri="{FF2B5EF4-FFF2-40B4-BE49-F238E27FC236}">
                <a16:creationId xmlns:a16="http://schemas.microsoft.com/office/drawing/2014/main" id="{5B8BC681-BCD7-B384-6B69-625475985285}"/>
              </a:ext>
            </a:extLst>
          </p:cNvPr>
          <p:cNvGrpSpPr/>
          <p:nvPr userDrawn="1"/>
        </p:nvGrpSpPr>
        <p:grpSpPr>
          <a:xfrm>
            <a:off x="9844755" y="656756"/>
            <a:ext cx="1909406" cy="5544488"/>
            <a:chOff x="8025450" y="873991"/>
            <a:chExt cx="1676014" cy="4866770"/>
          </a:xfrm>
        </p:grpSpPr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ACFB6E2F-CD57-A351-068B-815D102F81B8}"/>
                </a:ext>
              </a:extLst>
            </p:cNvPr>
            <p:cNvSpPr/>
            <p:nvPr/>
          </p:nvSpPr>
          <p:spPr>
            <a:xfrm>
              <a:off x="8025450" y="2173351"/>
              <a:ext cx="1615592" cy="2177906"/>
            </a:xfrm>
            <a:custGeom>
              <a:avLst/>
              <a:gdLst>
                <a:gd name="csX0" fmla="*/ 1615188 w 1615592"/>
                <a:gd name="csY0" fmla="*/ 1088953 h 2177906"/>
                <a:gd name="csX1" fmla="*/ 1615593 w 1615592"/>
                <a:gd name="csY1" fmla="*/ 1091792 h 2177906"/>
                <a:gd name="csX2" fmla="*/ 1562530 w 1615592"/>
                <a:gd name="csY2" fmla="*/ 1247463 h 2177906"/>
                <a:gd name="csX3" fmla="*/ 1550851 w 1615592"/>
                <a:gd name="csY3" fmla="*/ 1270378 h 2177906"/>
                <a:gd name="csX4" fmla="*/ 761181 w 1615592"/>
                <a:gd name="csY4" fmla="*/ 2109974 h 2177906"/>
                <a:gd name="csX5" fmla="*/ 702919 w 1615592"/>
                <a:gd name="csY5" fmla="*/ 2138499 h 2177906"/>
                <a:gd name="csX6" fmla="*/ 700084 w 1615592"/>
                <a:gd name="csY6" fmla="*/ 2139648 h 2177906"/>
                <a:gd name="csX7" fmla="*/ 514295 w 1615592"/>
                <a:gd name="csY7" fmla="*/ 2177907 h 2177906"/>
                <a:gd name="csX8" fmla="*/ 0 w 1615592"/>
                <a:gd name="csY8" fmla="*/ 1609163 h 2177906"/>
                <a:gd name="csX9" fmla="*/ 306430 w 1615592"/>
                <a:gd name="csY9" fmla="*/ 1088886 h 2177906"/>
                <a:gd name="csX10" fmla="*/ 0 w 1615592"/>
                <a:gd name="csY10" fmla="*/ 568676 h 2177906"/>
                <a:gd name="csX11" fmla="*/ 514295 w 1615592"/>
                <a:gd name="csY11" fmla="*/ 0 h 2177906"/>
                <a:gd name="csX12" fmla="*/ 700084 w 1615592"/>
                <a:gd name="csY12" fmla="*/ 38259 h 2177906"/>
                <a:gd name="csX13" fmla="*/ 702919 w 1615592"/>
                <a:gd name="csY13" fmla="*/ 39408 h 2177906"/>
                <a:gd name="csX14" fmla="*/ 761181 w 1615592"/>
                <a:gd name="csY14" fmla="*/ 67933 h 2177906"/>
                <a:gd name="csX15" fmla="*/ 1550851 w 1615592"/>
                <a:gd name="csY15" fmla="*/ 907529 h 2177906"/>
                <a:gd name="csX16" fmla="*/ 1562530 w 1615592"/>
                <a:gd name="csY16" fmla="*/ 930443 h 2177906"/>
                <a:gd name="csX17" fmla="*/ 1615593 w 1615592"/>
                <a:gd name="csY17" fmla="*/ 1086114 h 2177906"/>
                <a:gd name="csX18" fmla="*/ 1615188 w 1615592"/>
                <a:gd name="csY18" fmla="*/ 1088953 h 217790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</a:cxnLst>
              <a:rect l="l" t="t" r="r" b="b"/>
              <a:pathLst>
                <a:path w="1615592" h="2177906">
                  <a:moveTo>
                    <a:pt x="1615188" y="1088953"/>
                  </a:moveTo>
                  <a:cubicBezTo>
                    <a:pt x="1615323" y="1089832"/>
                    <a:pt x="1615458" y="1090914"/>
                    <a:pt x="1615593" y="1091792"/>
                  </a:cubicBezTo>
                  <a:cubicBezTo>
                    <a:pt x="1608437" y="1139311"/>
                    <a:pt x="1590007" y="1191900"/>
                    <a:pt x="1562530" y="1247463"/>
                  </a:cubicBezTo>
                  <a:cubicBezTo>
                    <a:pt x="1558884" y="1255034"/>
                    <a:pt x="1554834" y="1262672"/>
                    <a:pt x="1550851" y="1270378"/>
                  </a:cubicBezTo>
                  <a:cubicBezTo>
                    <a:pt x="1381062" y="1593819"/>
                    <a:pt x="939138" y="2006486"/>
                    <a:pt x="761181" y="2109974"/>
                  </a:cubicBezTo>
                  <a:cubicBezTo>
                    <a:pt x="742210" y="2121059"/>
                    <a:pt x="722700" y="2130658"/>
                    <a:pt x="702919" y="2138499"/>
                  </a:cubicBezTo>
                  <a:cubicBezTo>
                    <a:pt x="702041" y="2139039"/>
                    <a:pt x="701096" y="2139378"/>
                    <a:pt x="700084" y="2139648"/>
                  </a:cubicBezTo>
                  <a:cubicBezTo>
                    <a:pt x="642497" y="2164388"/>
                    <a:pt x="579847" y="2177907"/>
                    <a:pt x="514295" y="2177907"/>
                  </a:cubicBezTo>
                  <a:cubicBezTo>
                    <a:pt x="230211" y="2177907"/>
                    <a:pt x="0" y="1923277"/>
                    <a:pt x="0" y="1609163"/>
                  </a:cubicBezTo>
                  <a:cubicBezTo>
                    <a:pt x="0" y="1376975"/>
                    <a:pt x="125975" y="1177097"/>
                    <a:pt x="306430" y="1088886"/>
                  </a:cubicBezTo>
                  <a:cubicBezTo>
                    <a:pt x="125975" y="1000742"/>
                    <a:pt x="0" y="800932"/>
                    <a:pt x="0" y="568676"/>
                  </a:cubicBezTo>
                  <a:cubicBezTo>
                    <a:pt x="0" y="254562"/>
                    <a:pt x="230211" y="0"/>
                    <a:pt x="514295" y="0"/>
                  </a:cubicBezTo>
                  <a:cubicBezTo>
                    <a:pt x="579847" y="0"/>
                    <a:pt x="642497" y="13519"/>
                    <a:pt x="700084" y="38259"/>
                  </a:cubicBezTo>
                  <a:cubicBezTo>
                    <a:pt x="701096" y="38529"/>
                    <a:pt x="702041" y="38935"/>
                    <a:pt x="702919" y="39408"/>
                  </a:cubicBezTo>
                  <a:cubicBezTo>
                    <a:pt x="722700" y="47249"/>
                    <a:pt x="742210" y="56847"/>
                    <a:pt x="761181" y="67933"/>
                  </a:cubicBezTo>
                  <a:cubicBezTo>
                    <a:pt x="939138" y="171421"/>
                    <a:pt x="1381062" y="584087"/>
                    <a:pt x="1550851" y="907529"/>
                  </a:cubicBezTo>
                  <a:cubicBezTo>
                    <a:pt x="1554901" y="915235"/>
                    <a:pt x="1558884" y="922873"/>
                    <a:pt x="1562530" y="930443"/>
                  </a:cubicBezTo>
                  <a:cubicBezTo>
                    <a:pt x="1589939" y="986006"/>
                    <a:pt x="1608437" y="1038595"/>
                    <a:pt x="1615593" y="1086114"/>
                  </a:cubicBezTo>
                  <a:cubicBezTo>
                    <a:pt x="1615458" y="1086993"/>
                    <a:pt x="1615323" y="1088075"/>
                    <a:pt x="1615188" y="1088953"/>
                  </a:cubicBezTo>
                  <a:close/>
                </a:path>
              </a:pathLst>
            </a:custGeom>
            <a:solidFill>
              <a:schemeClr val="accent5">
                <a:alpha val="20027"/>
              </a:schemeClr>
            </a:solidFill>
            <a:ln w="6742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B523F454-E42C-C3BB-6D7D-50273BBD764D}"/>
                </a:ext>
              </a:extLst>
            </p:cNvPr>
            <p:cNvSpPr/>
            <p:nvPr/>
          </p:nvSpPr>
          <p:spPr>
            <a:xfrm>
              <a:off x="8334640" y="3514231"/>
              <a:ext cx="1360208" cy="2226530"/>
            </a:xfrm>
            <a:custGeom>
              <a:avLst/>
              <a:gdLst>
                <a:gd name="csX0" fmla="*/ 1360006 w 1360208"/>
                <a:gd name="csY0" fmla="*/ 67 h 2226530"/>
                <a:gd name="csX1" fmla="*/ 486353 w 1360208"/>
                <a:gd name="csY1" fmla="*/ 1034945 h 2226530"/>
                <a:gd name="csX2" fmla="*/ 333509 w 1360208"/>
                <a:gd name="csY2" fmla="*/ 1112274 h 2226530"/>
                <a:gd name="csX3" fmla="*/ 144480 w 1360208"/>
                <a:gd name="csY3" fmla="*/ 1228334 h 2226530"/>
                <a:gd name="csX4" fmla="*/ 89594 w 1360208"/>
                <a:gd name="csY4" fmla="*/ 1781801 h 2226530"/>
                <a:gd name="csX5" fmla="*/ 598150 w 1360208"/>
                <a:gd name="csY5" fmla="*/ 1834930 h 2226530"/>
                <a:gd name="csX6" fmla="*/ 915855 w 1360208"/>
                <a:gd name="csY6" fmla="*/ 2222316 h 2226530"/>
                <a:gd name="csX7" fmla="*/ 1352512 w 1360208"/>
                <a:gd name="csY7" fmla="*/ 1878394 h 2226530"/>
                <a:gd name="csX8" fmla="*/ 1358723 w 1360208"/>
                <a:gd name="csY8" fmla="*/ 1700416 h 2226530"/>
                <a:gd name="csX9" fmla="*/ 1359736 w 1360208"/>
                <a:gd name="csY9" fmla="*/ 1445922 h 2226530"/>
                <a:gd name="csX10" fmla="*/ 1360209 w 1360208"/>
                <a:gd name="csY10" fmla="*/ 0 h 2226530"/>
                <a:gd name="csX11" fmla="*/ 1359804 w 1360208"/>
                <a:gd name="csY11" fmla="*/ 0 h 222653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</a:cxnLst>
              <a:rect l="l" t="t" r="r" b="b"/>
              <a:pathLst>
                <a:path w="1360208" h="2226530">
                  <a:moveTo>
                    <a:pt x="1360006" y="67"/>
                  </a:moveTo>
                  <a:cubicBezTo>
                    <a:pt x="1308023" y="322563"/>
                    <a:pt x="767804" y="890292"/>
                    <a:pt x="486353" y="1034945"/>
                  </a:cubicBezTo>
                  <a:lnTo>
                    <a:pt x="333509" y="1112274"/>
                  </a:lnTo>
                  <a:cubicBezTo>
                    <a:pt x="203889" y="1178651"/>
                    <a:pt x="198826" y="1180477"/>
                    <a:pt x="144480" y="1228334"/>
                  </a:cubicBezTo>
                  <a:cubicBezTo>
                    <a:pt x="-24161" y="1376366"/>
                    <a:pt x="-48735" y="1624169"/>
                    <a:pt x="89594" y="1781801"/>
                  </a:cubicBezTo>
                  <a:cubicBezTo>
                    <a:pt x="215433" y="1925372"/>
                    <a:pt x="432817" y="1944502"/>
                    <a:pt x="598150" y="1834930"/>
                  </a:cubicBezTo>
                  <a:cubicBezTo>
                    <a:pt x="600243" y="2027575"/>
                    <a:pt x="731416" y="2194062"/>
                    <a:pt x="915855" y="2222316"/>
                  </a:cubicBezTo>
                  <a:cubicBezTo>
                    <a:pt x="1122842" y="2254356"/>
                    <a:pt x="1318217" y="2100240"/>
                    <a:pt x="1352512" y="1878394"/>
                  </a:cubicBezTo>
                  <a:cubicBezTo>
                    <a:pt x="1359128" y="1836214"/>
                    <a:pt x="1358723" y="1774500"/>
                    <a:pt x="1358723" y="1700416"/>
                  </a:cubicBezTo>
                  <a:lnTo>
                    <a:pt x="1359736" y="1445922"/>
                  </a:lnTo>
                  <a:lnTo>
                    <a:pt x="1360209" y="0"/>
                  </a:lnTo>
                  <a:lnTo>
                    <a:pt x="1359804" y="0"/>
                  </a:lnTo>
                  <a:close/>
                </a:path>
              </a:pathLst>
            </a:custGeom>
            <a:solidFill>
              <a:schemeClr val="accent1">
                <a:alpha val="20027"/>
              </a:schemeClr>
            </a:solidFill>
            <a:ln w="6742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7347976A-74D7-911E-5ABF-07E347106101}"/>
                </a:ext>
              </a:extLst>
            </p:cNvPr>
            <p:cNvSpPr/>
            <p:nvPr/>
          </p:nvSpPr>
          <p:spPr>
            <a:xfrm>
              <a:off x="8511111" y="873991"/>
              <a:ext cx="1190353" cy="2097317"/>
            </a:xfrm>
            <a:custGeom>
              <a:avLst/>
              <a:gdLst>
                <a:gd name="csX0" fmla="*/ 1190286 w 1190353"/>
                <a:gd name="csY0" fmla="*/ 2097318 h 2097317"/>
                <a:gd name="csX1" fmla="*/ 1190286 w 1190353"/>
                <a:gd name="csY1" fmla="*/ 2097318 h 2097317"/>
                <a:gd name="csX2" fmla="*/ 1190286 w 1190353"/>
                <a:gd name="csY2" fmla="*/ 1059737 h 2097317"/>
                <a:gd name="csX3" fmla="*/ 1151333 w 1190353"/>
                <a:gd name="csY3" fmla="*/ 293819 h 2097317"/>
                <a:gd name="csX4" fmla="*/ 681257 w 1190353"/>
                <a:gd name="csY4" fmla="*/ 13165 h 2097317"/>
                <a:gd name="csX5" fmla="*/ 428161 w 1190353"/>
                <a:gd name="csY5" fmla="*/ 251911 h 2097317"/>
                <a:gd name="csX6" fmla="*/ 111334 w 1190353"/>
                <a:gd name="csY6" fmla="*/ 350329 h 2097317"/>
                <a:gd name="csX7" fmla="*/ 9 w 1190353"/>
                <a:gd name="csY7" fmla="*/ 617802 h 2097317"/>
                <a:gd name="csX8" fmla="*/ 80954 w 1190353"/>
                <a:gd name="csY8" fmla="*/ 896022 h 2097317"/>
                <a:gd name="csX9" fmla="*/ 197005 w 1190353"/>
                <a:gd name="csY9" fmla="*/ 1022560 h 2097317"/>
                <a:gd name="csX10" fmla="*/ 349443 w 1190353"/>
                <a:gd name="csY10" fmla="*/ 1127940 h 2097317"/>
                <a:gd name="csX11" fmla="*/ 1185088 w 1190353"/>
                <a:gd name="csY11" fmla="*/ 2097318 h 2097317"/>
                <a:gd name="csX12" fmla="*/ 1190354 w 1190353"/>
                <a:gd name="csY12" fmla="*/ 2097318 h 209731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</a:cxnLst>
              <a:rect l="l" t="t" r="r" b="b"/>
              <a:pathLst>
                <a:path w="1190353" h="2097317">
                  <a:moveTo>
                    <a:pt x="1190286" y="2097318"/>
                  </a:moveTo>
                  <a:lnTo>
                    <a:pt x="1190286" y="2097318"/>
                  </a:lnTo>
                  <a:lnTo>
                    <a:pt x="1190286" y="1059737"/>
                  </a:lnTo>
                  <a:cubicBezTo>
                    <a:pt x="1190286" y="789019"/>
                    <a:pt x="1187721" y="426103"/>
                    <a:pt x="1151333" y="293819"/>
                  </a:cubicBezTo>
                  <a:cubicBezTo>
                    <a:pt x="1093611" y="83329"/>
                    <a:pt x="883316" y="-42465"/>
                    <a:pt x="681257" y="13165"/>
                  </a:cubicBezTo>
                  <a:cubicBezTo>
                    <a:pt x="559468" y="46625"/>
                    <a:pt x="468532" y="138284"/>
                    <a:pt x="428161" y="251911"/>
                  </a:cubicBezTo>
                  <a:cubicBezTo>
                    <a:pt x="315216" y="234877"/>
                    <a:pt x="197950" y="267119"/>
                    <a:pt x="111334" y="350329"/>
                  </a:cubicBezTo>
                  <a:cubicBezTo>
                    <a:pt x="35790" y="422993"/>
                    <a:pt x="-666" y="519316"/>
                    <a:pt x="9" y="617802"/>
                  </a:cubicBezTo>
                  <a:cubicBezTo>
                    <a:pt x="1022" y="775298"/>
                    <a:pt x="65089" y="872567"/>
                    <a:pt x="80954" y="896022"/>
                  </a:cubicBezTo>
                  <a:cubicBezTo>
                    <a:pt x="111807" y="941649"/>
                    <a:pt x="155621" y="987613"/>
                    <a:pt x="197005" y="1022560"/>
                  </a:cubicBezTo>
                  <a:cubicBezTo>
                    <a:pt x="237984" y="1057168"/>
                    <a:pt x="311165" y="1100902"/>
                    <a:pt x="349443" y="1127940"/>
                  </a:cubicBezTo>
                  <a:cubicBezTo>
                    <a:pt x="544751" y="1266104"/>
                    <a:pt x="1098337" y="1794425"/>
                    <a:pt x="1185088" y="2097318"/>
                  </a:cubicBezTo>
                  <a:lnTo>
                    <a:pt x="1190354" y="2097318"/>
                  </a:lnTo>
                  <a:close/>
                </a:path>
              </a:pathLst>
            </a:custGeom>
            <a:solidFill>
              <a:schemeClr val="accent3">
                <a:alpha val="20027"/>
              </a:schemeClr>
            </a:solidFill>
            <a:ln w="6742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481463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47FAA5-8C66-EA7E-CC11-FF7949436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610" y="342900"/>
            <a:ext cx="10493190" cy="101384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7CCE0-D1A5-CE30-E13B-D6D6A9FA2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2C110-431D-944C-AF63-8315F9BDBACE}" type="slidenum">
              <a:rPr lang="en-US" smtClean="0"/>
              <a:t>‹#›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EC8006-5EE9-2E2E-3B65-17DAB66E7E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D4649-633F-4767-9B18-52AE8098B4E2}" type="datetime1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D7E005-2FF9-A13C-E33C-299E9EA021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Integral Care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9B0A5D-6D67-246C-C5B8-E992334496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99577" y="4102903"/>
            <a:ext cx="3254584" cy="2069297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3" name="Name 3">
            <a:extLst>
              <a:ext uri="{FF2B5EF4-FFF2-40B4-BE49-F238E27FC236}">
                <a16:creationId xmlns:a16="http://schemas.microsoft.com/office/drawing/2014/main" id="{139D006E-3DEA-9914-3A42-B46A1D993264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8499577" y="3429001"/>
            <a:ext cx="3254584" cy="493246"/>
          </a:xfrm>
          <a:solidFill>
            <a:schemeClr val="accent1"/>
          </a:solidFill>
        </p:spPr>
        <p:txBody>
          <a:bodyPr anchor="ctr">
            <a:normAutofit/>
          </a:bodyPr>
          <a:lstStyle>
            <a:lvl1pPr algn="ctr">
              <a:defRPr sz="2000" b="1">
                <a:solidFill>
                  <a:schemeClr val="bg1"/>
                </a:solidFill>
              </a:defRPr>
            </a:lvl1pPr>
            <a:lvl2pPr>
              <a:defRPr sz="2000" b="1">
                <a:solidFill>
                  <a:schemeClr val="bg1"/>
                </a:solidFill>
              </a:defRPr>
            </a:lvl2pPr>
            <a:lvl3pPr>
              <a:defRPr sz="2000" b="1">
                <a:solidFill>
                  <a:schemeClr val="bg1"/>
                </a:solidFill>
              </a:defRPr>
            </a:lvl3pPr>
            <a:lvl4pPr>
              <a:defRPr sz="2000" b="1">
                <a:solidFill>
                  <a:schemeClr val="bg1"/>
                </a:solidFill>
              </a:defRPr>
            </a:lvl4pPr>
            <a:lvl5pPr>
              <a:defRPr sz="2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0" name="Image 3">
            <a:extLst>
              <a:ext uri="{FF2B5EF4-FFF2-40B4-BE49-F238E27FC236}">
                <a16:creationId xmlns:a16="http://schemas.microsoft.com/office/drawing/2014/main" id="{5FE595A4-7C30-072F-4275-EB6D81C575D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318799" y="1560735"/>
            <a:ext cx="1641468" cy="1644380"/>
          </a:xfrm>
          <a:custGeom>
            <a:avLst/>
            <a:gdLst>
              <a:gd name="csX0" fmla="*/ 2477391 w 4946008"/>
              <a:gd name="csY0" fmla="*/ 0 h 4954782"/>
              <a:gd name="csX1" fmla="*/ 4941992 w 4946008"/>
              <a:gd name="csY1" fmla="*/ 2224092 h 4954782"/>
              <a:gd name="csX2" fmla="*/ 4946008 w 4946008"/>
              <a:gd name="csY2" fmla="*/ 2303634 h 4954782"/>
              <a:gd name="csX3" fmla="*/ 4946008 w 4946008"/>
              <a:gd name="csY3" fmla="*/ 2651149 h 4954782"/>
              <a:gd name="csX4" fmla="*/ 4941992 w 4946008"/>
              <a:gd name="csY4" fmla="*/ 2730690 h 4954782"/>
              <a:gd name="csX5" fmla="*/ 2477391 w 4946008"/>
              <a:gd name="csY5" fmla="*/ 4954782 h 4954782"/>
              <a:gd name="csX6" fmla="*/ 0 w 4946008"/>
              <a:gd name="csY6" fmla="*/ 2477391 h 4954782"/>
              <a:gd name="csX7" fmla="*/ 2477391 w 4946008"/>
              <a:gd name="csY7" fmla="*/ 0 h 495478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4946008" h="4954782">
                <a:moveTo>
                  <a:pt x="2477391" y="0"/>
                </a:moveTo>
                <a:cubicBezTo>
                  <a:pt x="3760102" y="0"/>
                  <a:pt x="4815125" y="974853"/>
                  <a:pt x="4941992" y="2224092"/>
                </a:cubicBezTo>
                <a:lnTo>
                  <a:pt x="4946008" y="2303634"/>
                </a:lnTo>
                <a:lnTo>
                  <a:pt x="4946008" y="2651149"/>
                </a:lnTo>
                <a:lnTo>
                  <a:pt x="4941992" y="2730690"/>
                </a:lnTo>
                <a:cubicBezTo>
                  <a:pt x="4815125" y="3979929"/>
                  <a:pt x="3760102" y="4954782"/>
                  <a:pt x="2477391" y="4954782"/>
                </a:cubicBezTo>
                <a:cubicBezTo>
                  <a:pt x="1109166" y="4954782"/>
                  <a:pt x="0" y="3845616"/>
                  <a:pt x="0" y="2477391"/>
                </a:cubicBezTo>
                <a:cubicBezTo>
                  <a:pt x="0" y="1109166"/>
                  <a:pt x="1109166" y="0"/>
                  <a:pt x="247739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51" name="Orange shape 3">
            <a:extLst>
              <a:ext uri="{FF2B5EF4-FFF2-40B4-BE49-F238E27FC236}">
                <a16:creationId xmlns:a16="http://schemas.microsoft.com/office/drawing/2014/main" id="{E4FAC26A-2870-A6D3-567C-E9EC43C7AF2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9" hasCustomPrompt="1"/>
          </p:nvPr>
        </p:nvSpPr>
        <p:spPr>
          <a:xfrm>
            <a:off x="9317195" y="1524911"/>
            <a:ext cx="1655605" cy="1716028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lvl="0"/>
            <a:r>
              <a:rPr lang="en-US"/>
              <a:t> 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B7DEE7F-E3C6-CA6B-E5DB-C80A2F902A53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528561" y="4114800"/>
            <a:ext cx="3254584" cy="2069297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4" name="Name 2">
            <a:extLst>
              <a:ext uri="{FF2B5EF4-FFF2-40B4-BE49-F238E27FC236}">
                <a16:creationId xmlns:a16="http://schemas.microsoft.com/office/drawing/2014/main" id="{9F9DF2E2-5123-5E81-729F-198357066982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4528561" y="3440898"/>
            <a:ext cx="3254584" cy="493246"/>
          </a:xfrm>
          <a:solidFill>
            <a:schemeClr val="accent1"/>
          </a:solidFill>
        </p:spPr>
        <p:txBody>
          <a:bodyPr anchor="ctr">
            <a:normAutofit/>
          </a:bodyPr>
          <a:lstStyle>
            <a:lvl1pPr algn="ctr">
              <a:defRPr sz="2000" b="1">
                <a:solidFill>
                  <a:schemeClr val="bg1"/>
                </a:solidFill>
              </a:defRPr>
            </a:lvl1pPr>
            <a:lvl2pPr>
              <a:defRPr sz="2000" b="1">
                <a:solidFill>
                  <a:schemeClr val="bg1"/>
                </a:solidFill>
              </a:defRPr>
            </a:lvl2pPr>
            <a:lvl3pPr>
              <a:defRPr sz="2000" b="1">
                <a:solidFill>
                  <a:schemeClr val="bg1"/>
                </a:solidFill>
              </a:defRPr>
            </a:lvl3pPr>
            <a:lvl4pPr>
              <a:defRPr sz="2000" b="1">
                <a:solidFill>
                  <a:schemeClr val="bg1"/>
                </a:solidFill>
              </a:defRPr>
            </a:lvl4pPr>
            <a:lvl5pPr>
              <a:defRPr sz="2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Image 2">
            <a:extLst>
              <a:ext uri="{FF2B5EF4-FFF2-40B4-BE49-F238E27FC236}">
                <a16:creationId xmlns:a16="http://schemas.microsoft.com/office/drawing/2014/main" id="{EA1B4169-FEB2-4E61-DE4D-52B1AAAA277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282796" y="1560735"/>
            <a:ext cx="1641468" cy="1644380"/>
          </a:xfrm>
          <a:custGeom>
            <a:avLst/>
            <a:gdLst>
              <a:gd name="csX0" fmla="*/ 2477391 w 4946008"/>
              <a:gd name="csY0" fmla="*/ 0 h 4954782"/>
              <a:gd name="csX1" fmla="*/ 4941992 w 4946008"/>
              <a:gd name="csY1" fmla="*/ 2224092 h 4954782"/>
              <a:gd name="csX2" fmla="*/ 4946008 w 4946008"/>
              <a:gd name="csY2" fmla="*/ 2303634 h 4954782"/>
              <a:gd name="csX3" fmla="*/ 4946008 w 4946008"/>
              <a:gd name="csY3" fmla="*/ 2651149 h 4954782"/>
              <a:gd name="csX4" fmla="*/ 4941992 w 4946008"/>
              <a:gd name="csY4" fmla="*/ 2730690 h 4954782"/>
              <a:gd name="csX5" fmla="*/ 2477391 w 4946008"/>
              <a:gd name="csY5" fmla="*/ 4954782 h 4954782"/>
              <a:gd name="csX6" fmla="*/ 0 w 4946008"/>
              <a:gd name="csY6" fmla="*/ 2477391 h 4954782"/>
              <a:gd name="csX7" fmla="*/ 2477391 w 4946008"/>
              <a:gd name="csY7" fmla="*/ 0 h 495478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4946008" h="4954782">
                <a:moveTo>
                  <a:pt x="2477391" y="0"/>
                </a:moveTo>
                <a:cubicBezTo>
                  <a:pt x="3760102" y="0"/>
                  <a:pt x="4815125" y="974853"/>
                  <a:pt x="4941992" y="2224092"/>
                </a:cubicBezTo>
                <a:lnTo>
                  <a:pt x="4946008" y="2303634"/>
                </a:lnTo>
                <a:lnTo>
                  <a:pt x="4946008" y="2651149"/>
                </a:lnTo>
                <a:lnTo>
                  <a:pt x="4941992" y="2730690"/>
                </a:lnTo>
                <a:cubicBezTo>
                  <a:pt x="4815125" y="3979929"/>
                  <a:pt x="3760102" y="4954782"/>
                  <a:pt x="2477391" y="4954782"/>
                </a:cubicBezTo>
                <a:cubicBezTo>
                  <a:pt x="1109166" y="4954782"/>
                  <a:pt x="0" y="3845616"/>
                  <a:pt x="0" y="2477391"/>
                </a:cubicBezTo>
                <a:cubicBezTo>
                  <a:pt x="0" y="1109166"/>
                  <a:pt x="1109166" y="0"/>
                  <a:pt x="247739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49" name="Orange shape 2">
            <a:extLst>
              <a:ext uri="{FF2B5EF4-FFF2-40B4-BE49-F238E27FC236}">
                <a16:creationId xmlns:a16="http://schemas.microsoft.com/office/drawing/2014/main" id="{76D1D8F1-DCFF-13E7-AEDF-EA301F3A09F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 hasCustomPrompt="1"/>
          </p:nvPr>
        </p:nvSpPr>
        <p:spPr>
          <a:xfrm>
            <a:off x="5275728" y="1524911"/>
            <a:ext cx="1655605" cy="1716028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lvl="0"/>
            <a:r>
              <a:rPr lang="en-US"/>
              <a:t> </a:t>
            </a:r>
          </a:p>
        </p:txBody>
      </p:sp>
      <p:sp>
        <p:nvSpPr>
          <p:cNvPr id="3" name="Content Placeholder 1">
            <a:extLst>
              <a:ext uri="{FF2B5EF4-FFF2-40B4-BE49-F238E27FC236}">
                <a16:creationId xmlns:a16="http://schemas.microsoft.com/office/drawing/2014/main" id="{F23F0736-CFAB-0BC9-6F0D-B699F19684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9610" y="4107665"/>
            <a:ext cx="3254583" cy="2069297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2" name="Name 1">
            <a:extLst>
              <a:ext uri="{FF2B5EF4-FFF2-40B4-BE49-F238E27FC236}">
                <a16:creationId xmlns:a16="http://schemas.microsoft.com/office/drawing/2014/main" id="{5C31EF26-71F3-F69F-872F-B83F0154CEF9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479610" y="3433763"/>
            <a:ext cx="3254583" cy="493246"/>
          </a:xfrm>
          <a:solidFill>
            <a:schemeClr val="accent1"/>
          </a:solidFill>
        </p:spPr>
        <p:txBody>
          <a:bodyPr anchor="ctr">
            <a:normAutofit/>
          </a:bodyPr>
          <a:lstStyle>
            <a:lvl1pPr algn="ctr">
              <a:defRPr sz="2000" b="1">
                <a:solidFill>
                  <a:schemeClr val="bg1"/>
                </a:solidFill>
              </a:defRPr>
            </a:lvl1pPr>
            <a:lvl2pPr>
              <a:defRPr sz="2000" b="1">
                <a:solidFill>
                  <a:schemeClr val="bg1"/>
                </a:solidFill>
              </a:defRPr>
            </a:lvl2pPr>
            <a:lvl3pPr>
              <a:defRPr sz="2000" b="1">
                <a:solidFill>
                  <a:schemeClr val="bg1"/>
                </a:solidFill>
              </a:defRPr>
            </a:lvl3pPr>
            <a:lvl4pPr>
              <a:defRPr sz="2000" b="1">
                <a:solidFill>
                  <a:schemeClr val="bg1"/>
                </a:solidFill>
              </a:defRPr>
            </a:lvl4pPr>
            <a:lvl5pPr>
              <a:defRPr sz="2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Image 1">
            <a:extLst>
              <a:ext uri="{FF2B5EF4-FFF2-40B4-BE49-F238E27FC236}">
                <a16:creationId xmlns:a16="http://schemas.microsoft.com/office/drawing/2014/main" id="{1F9EAC0A-FEB1-3345-7B39-995C4CDA7B2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241329" y="1560735"/>
            <a:ext cx="1641468" cy="1644380"/>
          </a:xfrm>
          <a:custGeom>
            <a:avLst/>
            <a:gdLst>
              <a:gd name="csX0" fmla="*/ 2477391 w 4946008"/>
              <a:gd name="csY0" fmla="*/ 0 h 4954782"/>
              <a:gd name="csX1" fmla="*/ 4941992 w 4946008"/>
              <a:gd name="csY1" fmla="*/ 2224092 h 4954782"/>
              <a:gd name="csX2" fmla="*/ 4946008 w 4946008"/>
              <a:gd name="csY2" fmla="*/ 2303634 h 4954782"/>
              <a:gd name="csX3" fmla="*/ 4946008 w 4946008"/>
              <a:gd name="csY3" fmla="*/ 2651149 h 4954782"/>
              <a:gd name="csX4" fmla="*/ 4941992 w 4946008"/>
              <a:gd name="csY4" fmla="*/ 2730690 h 4954782"/>
              <a:gd name="csX5" fmla="*/ 2477391 w 4946008"/>
              <a:gd name="csY5" fmla="*/ 4954782 h 4954782"/>
              <a:gd name="csX6" fmla="*/ 0 w 4946008"/>
              <a:gd name="csY6" fmla="*/ 2477391 h 4954782"/>
              <a:gd name="csX7" fmla="*/ 2477391 w 4946008"/>
              <a:gd name="csY7" fmla="*/ 0 h 495478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4946008" h="4954782">
                <a:moveTo>
                  <a:pt x="2477391" y="0"/>
                </a:moveTo>
                <a:cubicBezTo>
                  <a:pt x="3760102" y="0"/>
                  <a:pt x="4815125" y="974853"/>
                  <a:pt x="4941992" y="2224092"/>
                </a:cubicBezTo>
                <a:lnTo>
                  <a:pt x="4946008" y="2303634"/>
                </a:lnTo>
                <a:lnTo>
                  <a:pt x="4946008" y="2651149"/>
                </a:lnTo>
                <a:lnTo>
                  <a:pt x="4941992" y="2730690"/>
                </a:lnTo>
                <a:cubicBezTo>
                  <a:pt x="4815125" y="3979929"/>
                  <a:pt x="3760102" y="4954782"/>
                  <a:pt x="2477391" y="4954782"/>
                </a:cubicBezTo>
                <a:cubicBezTo>
                  <a:pt x="1109166" y="4954782"/>
                  <a:pt x="0" y="3845616"/>
                  <a:pt x="0" y="2477391"/>
                </a:cubicBezTo>
                <a:cubicBezTo>
                  <a:pt x="0" y="1109166"/>
                  <a:pt x="1109166" y="0"/>
                  <a:pt x="247739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47" name="Orange shape 1">
            <a:extLst>
              <a:ext uri="{FF2B5EF4-FFF2-40B4-BE49-F238E27FC236}">
                <a16:creationId xmlns:a16="http://schemas.microsoft.com/office/drawing/2014/main" id="{6656C9A0-F5EF-02DF-AB31-5D3F1917B15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5" hasCustomPrompt="1"/>
          </p:nvPr>
        </p:nvSpPr>
        <p:spPr>
          <a:xfrm>
            <a:off x="1234261" y="1524911"/>
            <a:ext cx="1655605" cy="1716028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lvl="0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28374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BF0BB-8D8C-6B51-2955-D930D34928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609" y="365125"/>
            <a:ext cx="11274551" cy="10064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400142-9379-DCB7-AAB2-7445DF08AB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9610" y="1607687"/>
            <a:ext cx="5517966" cy="823912"/>
          </a:xfrm>
        </p:spPr>
        <p:txBody>
          <a:bodyPr anchor="ctr">
            <a:normAutofit/>
          </a:bodyPr>
          <a:lstStyle>
            <a:lvl1pPr marL="0" indent="0">
              <a:buNone/>
              <a:defRPr sz="32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E40107-904C-5175-857F-61A7C952C5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9610" y="2505075"/>
            <a:ext cx="551796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7376D98-8431-DA0E-5E55-51CD6FAC14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07687"/>
            <a:ext cx="5581960" cy="823912"/>
          </a:xfrm>
        </p:spPr>
        <p:txBody>
          <a:bodyPr anchor="ctr">
            <a:normAutofit/>
          </a:bodyPr>
          <a:lstStyle>
            <a:lvl1pPr marL="0" indent="0">
              <a:buNone/>
              <a:defRPr sz="32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1568CF2-8FE7-19AA-83AE-1EFFDC9EA5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58196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C0E76D-C799-671D-2E76-89A0A92E1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4E30B-2833-417C-8F95-1C2543BD16A3}" type="datetime1">
              <a:rPr lang="en-US" smtClean="0"/>
              <a:t>8/5/2026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787BF07-D9BA-B4AC-8508-816051C43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Integral Care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9EA8B84-C2BD-8B4E-2E1F-8D17E60C0E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2C110-431D-944C-AF63-8315F9BDBA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2364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3D0A0D-5D23-5316-F05C-C414EC5D10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821138-CE3D-79E4-4ABF-3DFAB3479F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218B9-B481-490B-B198-3E7F11EC3EBB}" type="datetime1">
              <a:rPr lang="en-US" smtClean="0"/>
              <a:t>8/5/2026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117878B-200B-2420-A78F-0CF02D99F1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Integral Care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5B56839-73CE-6F64-9787-6C339036C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2C110-431D-944C-AF63-8315F9BDBA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7062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Cente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3D0A0D-5D23-5316-F05C-C414EC5D1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7143" y="567784"/>
            <a:ext cx="9937713" cy="806068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821138-CE3D-79E4-4ABF-3DFAB3479F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86CC2-47C5-439B-BB52-6427EC82E2F9}" type="datetime1">
              <a:rPr lang="en-US" smtClean="0"/>
              <a:t>8/5/2026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117878B-200B-2420-A78F-0CF02D99F1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Integral Care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5B56839-73CE-6F64-9787-6C339036C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2C110-431D-944C-AF63-8315F9BDBAC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234F1F0-3C7A-D614-65B9-2D35745BE2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27125" y="1606765"/>
            <a:ext cx="9937750" cy="427977"/>
          </a:xfrm>
        </p:spPr>
        <p:txBody>
          <a:bodyPr/>
          <a:lstStyle>
            <a:lvl1pPr algn="ctr">
              <a:defRPr/>
            </a:lvl1pPr>
            <a:lvl2pPr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C5496C79-FA27-8923-A4B6-464EF6B236E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11465" y="356161"/>
            <a:ext cx="527361" cy="711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6819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Centered Dar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3D0A0D-5D23-5316-F05C-C414EC5D1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7143" y="565532"/>
            <a:ext cx="9937713" cy="806068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821138-CE3D-79E4-4ABF-3DFAB3479F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85000"/>
                  </a:schemeClr>
                </a:solidFill>
              </a:defRPr>
            </a:lvl1pPr>
          </a:lstStyle>
          <a:p>
            <a:fld id="{EAB69F1F-57B1-4EC7-A142-D59DD88B3C2E}" type="datetime1">
              <a:rPr lang="en-US" smtClean="0"/>
              <a:t>8/5/2026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117878B-200B-2420-A78F-0CF02D99F1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85000"/>
                  </a:schemeClr>
                </a:solidFill>
              </a:defRPr>
            </a:lvl1pPr>
          </a:lstStyle>
          <a:p>
            <a:r>
              <a:rPr lang="en-US">
                <a:solidFill>
                  <a:schemeClr val="tx2">
                    <a:lumMod val="85000"/>
                  </a:schemeClr>
                </a:solidFill>
              </a:rPr>
              <a:t>Integral Care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5B56839-73CE-6F64-9787-6C339036C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85000"/>
                  </a:schemeClr>
                </a:solidFill>
              </a:defRPr>
            </a:lvl1pPr>
          </a:lstStyle>
          <a:p>
            <a:fld id="{1992C110-431D-944C-AF63-8315F9BDBAC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234F1F0-3C7A-D614-65B9-2D35745BE2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27106" y="1617097"/>
            <a:ext cx="9937750" cy="470775"/>
          </a:xfrm>
        </p:spPr>
        <p:txBody>
          <a:bodyPr/>
          <a:lstStyle>
            <a:lvl1pPr algn="ctr">
              <a:defRPr/>
            </a:lvl1pPr>
            <a:lvl2pPr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CFB2B7F9-207F-7CBD-9AE8-96916C5F7AE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11465" y="356161"/>
            <a:ext cx="527361" cy="711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4848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Centered Accen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3D0A0D-5D23-5316-F05C-C414EC5D1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7143" y="565532"/>
            <a:ext cx="9937713" cy="806068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821138-CE3D-79E4-4ABF-3DFAB3479F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85000"/>
                  </a:schemeClr>
                </a:solidFill>
              </a:defRPr>
            </a:lvl1pPr>
          </a:lstStyle>
          <a:p>
            <a:fld id="{A27A3C6B-F926-4683-94A5-685D545CB22B}" type="datetime1">
              <a:rPr lang="en-US" smtClean="0"/>
              <a:t>8/5/2026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117878B-200B-2420-A78F-0CF02D99F1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85000"/>
                  </a:schemeClr>
                </a:solidFill>
              </a:defRPr>
            </a:lvl1pPr>
          </a:lstStyle>
          <a:p>
            <a:r>
              <a:rPr lang="en-US">
                <a:solidFill>
                  <a:schemeClr val="tx2">
                    <a:lumMod val="85000"/>
                  </a:schemeClr>
                </a:solidFill>
              </a:rPr>
              <a:t>Integral Care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5B56839-73CE-6F64-9787-6C339036C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85000"/>
                  </a:schemeClr>
                </a:solidFill>
              </a:defRPr>
            </a:lvl1pPr>
          </a:lstStyle>
          <a:p>
            <a:fld id="{1992C110-431D-944C-AF63-8315F9BDBAC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234F1F0-3C7A-D614-65B9-2D35745BE2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27106" y="1617097"/>
            <a:ext cx="9937750" cy="470775"/>
          </a:xfrm>
        </p:spPr>
        <p:txBody>
          <a:bodyPr/>
          <a:lstStyle>
            <a:lvl1pPr algn="ctr">
              <a:defRPr/>
            </a:lvl1pPr>
            <a:lvl2pPr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9DBD7BA-392E-1CAC-9753-4415720E7E5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11465" y="356161"/>
            <a:ext cx="527361" cy="711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161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Centered Accent 2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3D0A0D-5D23-5316-F05C-C414EC5D1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7143" y="565532"/>
            <a:ext cx="9937713" cy="806068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821138-CE3D-79E4-4ABF-3DFAB3479F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85000"/>
                  </a:schemeClr>
                </a:solidFill>
              </a:defRPr>
            </a:lvl1pPr>
          </a:lstStyle>
          <a:p>
            <a:fld id="{E66DD159-55A0-4619-BA5B-FB8CCC053C35}" type="datetime1">
              <a:rPr lang="en-US" smtClean="0"/>
              <a:t>8/5/2026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117878B-200B-2420-A78F-0CF02D99F1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85000"/>
                  </a:schemeClr>
                </a:solidFill>
              </a:defRPr>
            </a:lvl1pPr>
          </a:lstStyle>
          <a:p>
            <a:r>
              <a:rPr lang="en-US">
                <a:solidFill>
                  <a:schemeClr val="tx2">
                    <a:lumMod val="85000"/>
                  </a:schemeClr>
                </a:solidFill>
              </a:rPr>
              <a:t>Integral Care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5B56839-73CE-6F64-9787-6C339036C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85000"/>
                  </a:schemeClr>
                </a:solidFill>
              </a:defRPr>
            </a:lvl1pPr>
          </a:lstStyle>
          <a:p>
            <a:fld id="{1992C110-431D-944C-AF63-8315F9BDBAC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234F1F0-3C7A-D614-65B9-2D35745BE2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27106" y="1617097"/>
            <a:ext cx="9937750" cy="470775"/>
          </a:xfrm>
        </p:spPr>
        <p:txBody>
          <a:bodyPr/>
          <a:lstStyle>
            <a:lvl1pPr algn="ctr">
              <a:defRPr/>
            </a:lvl1pPr>
            <a:lvl2pPr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59D2376C-2C72-9713-3B69-194DB4E73A9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11465" y="356161"/>
            <a:ext cx="527361" cy="711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0896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935F70-A728-30CC-EEA4-04C1E94A38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4EF56-E41C-4659-9526-6638F2BDE615}" type="datetime1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DA598C-3804-4897-E5F9-9B2A595128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Integral Care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4ED84E-CC19-F4D2-0276-2BE231AC3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2C110-431D-944C-AF63-8315F9BDBACE}" type="slidenum">
              <a:rPr lang="en-US" smtClean="0"/>
              <a:t>‹#›</a:t>
            </a:fld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D72DBB52-DE53-8702-8D66-741043A2409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280870" y="3873291"/>
            <a:ext cx="11822259" cy="1028973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5E8356B6-3542-91FE-9694-CBF85EFDE2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609" y="2235199"/>
            <a:ext cx="5616390" cy="2387600"/>
          </a:xfrm>
        </p:spPr>
        <p:txBody>
          <a:bodyPr anchor="ctr">
            <a:noAutofit/>
          </a:bodyPr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31301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ar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935F70-A728-30CC-EEA4-04C1E94A38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85000"/>
                  </a:schemeClr>
                </a:solidFill>
              </a:defRPr>
            </a:lvl1pPr>
          </a:lstStyle>
          <a:p>
            <a:fld id="{EB5399B6-73A3-4F0F-B36E-B13C7097AE45}" type="datetime1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DA598C-3804-4897-E5F9-9B2A595128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85000"/>
                  </a:schemeClr>
                </a:solidFill>
              </a:defRPr>
            </a:lvl1pPr>
          </a:lstStyle>
          <a:p>
            <a:r>
              <a:rPr lang="en-US"/>
              <a:t>Integral Care</a:t>
            </a:r>
            <a:endParaRPr lang="en-US">
              <a:solidFill>
                <a:schemeClr val="tx2">
                  <a:lumMod val="85000"/>
                </a:scheme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4ED84E-CC19-F4D2-0276-2BE231AC3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85000"/>
                  </a:schemeClr>
                </a:solidFill>
              </a:defRPr>
            </a:lvl1pPr>
          </a:lstStyle>
          <a:p>
            <a:fld id="{1992C110-431D-944C-AF63-8315F9BDBAC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D72DBB52-DE53-8702-8D66-741043A2409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280870" y="3873291"/>
            <a:ext cx="11822259" cy="102897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014F324-1017-0772-A8C4-91BFB6FCED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609" y="2235199"/>
            <a:ext cx="5616390" cy="2387600"/>
          </a:xfrm>
        </p:spPr>
        <p:txBody>
          <a:bodyPr anchor="ctr">
            <a:noAutofit/>
          </a:bodyPr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64684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Accen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935F70-A728-30CC-EEA4-04C1E94A38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85000"/>
                  </a:schemeClr>
                </a:solidFill>
              </a:defRPr>
            </a:lvl1pPr>
          </a:lstStyle>
          <a:p>
            <a:fld id="{7A94FBBD-2779-4444-AD90-DE9C6BA1E847}" type="datetime1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DA598C-3804-4897-E5F9-9B2A595128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85000"/>
                  </a:schemeClr>
                </a:solidFill>
              </a:defRPr>
            </a:lvl1pPr>
          </a:lstStyle>
          <a:p>
            <a:r>
              <a:rPr lang="en-US"/>
              <a:t>Integral Care</a:t>
            </a:r>
            <a:endParaRPr lang="en-US">
              <a:solidFill>
                <a:schemeClr val="tx2">
                  <a:lumMod val="85000"/>
                </a:scheme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4ED84E-CC19-F4D2-0276-2BE231AC3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85000"/>
                  </a:schemeClr>
                </a:solidFill>
              </a:defRPr>
            </a:lvl1pPr>
          </a:lstStyle>
          <a:p>
            <a:fld id="{1992C110-431D-944C-AF63-8315F9BDBAC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D72DBB52-DE53-8702-8D66-741043A2409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280870" y="3873291"/>
            <a:ext cx="11822259" cy="102897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F5E3650-D820-FA54-88E0-D1611153B3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609" y="2235199"/>
            <a:ext cx="5616390" cy="2387600"/>
          </a:xfrm>
        </p:spPr>
        <p:txBody>
          <a:bodyPr anchor="ctr">
            <a:noAutofit/>
          </a:bodyPr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721022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Dar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124E00-3466-7118-25A1-87E9DDD4B5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9988" y="2746065"/>
            <a:ext cx="7305608" cy="2387600"/>
          </a:xfrm>
        </p:spPr>
        <p:txBody>
          <a:bodyPr anchor="b">
            <a:normAutofit/>
          </a:bodyPr>
          <a:lstStyle>
            <a:lvl1pPr algn="l"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B1C48F-26E2-B554-3A7C-0A36A5DE7E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9988" y="5225740"/>
            <a:ext cx="7305608" cy="70504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8B6391-897C-3B58-95F9-0C50D731CA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85000"/>
                  </a:schemeClr>
                </a:solidFill>
              </a:defRPr>
            </a:lvl1pPr>
          </a:lstStyle>
          <a:p>
            <a:fld id="{A75F9FC1-72ED-424D-AB49-EC4F5F379F27}" type="datetime1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CBDD69-4AD2-6945-6E94-9016AD1D3E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85000"/>
                  </a:schemeClr>
                </a:solidFill>
              </a:defRPr>
            </a:lvl1pPr>
          </a:lstStyle>
          <a:p>
            <a:r>
              <a:rPr lang="en-US">
                <a:solidFill>
                  <a:schemeClr val="tx2">
                    <a:lumMod val="85000"/>
                  </a:schemeClr>
                </a:solidFill>
              </a:rPr>
              <a:t>Integral Care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7851B0-026B-FDF3-3EE8-74A4B8DA0E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85000"/>
                  </a:schemeClr>
                </a:solidFill>
              </a:defRPr>
            </a:lvl1pPr>
          </a:lstStyle>
          <a:p>
            <a:fld id="{1992C110-431D-944C-AF63-8315F9BDBAC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AB8F7B86-AD1E-04EE-8D18-CC72596B1F8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9" r="9"/>
          <a:stretch/>
        </p:blipFill>
        <p:spPr>
          <a:xfrm>
            <a:off x="829988" y="731030"/>
            <a:ext cx="4090033" cy="946942"/>
          </a:xfrm>
          <a:prstGeom prst="rect">
            <a:avLst/>
          </a:prstGeom>
        </p:spPr>
      </p:pic>
      <p:sp>
        <p:nvSpPr>
          <p:cNvPr id="61" name="Freeform 60">
            <a:extLst>
              <a:ext uri="{FF2B5EF4-FFF2-40B4-BE49-F238E27FC236}">
                <a16:creationId xmlns:a16="http://schemas.microsoft.com/office/drawing/2014/main" id="{ACFB6E2F-CD57-A351-068B-815D102F81B8}"/>
              </a:ext>
            </a:extLst>
          </p:cNvPr>
          <p:cNvSpPr/>
          <p:nvPr/>
        </p:nvSpPr>
        <p:spPr>
          <a:xfrm>
            <a:off x="9844755" y="2137057"/>
            <a:ext cx="1840570" cy="2481188"/>
          </a:xfrm>
          <a:custGeom>
            <a:avLst/>
            <a:gdLst>
              <a:gd name="csX0" fmla="*/ 1615188 w 1615592"/>
              <a:gd name="csY0" fmla="*/ 1088953 h 2177906"/>
              <a:gd name="csX1" fmla="*/ 1615593 w 1615592"/>
              <a:gd name="csY1" fmla="*/ 1091792 h 2177906"/>
              <a:gd name="csX2" fmla="*/ 1562530 w 1615592"/>
              <a:gd name="csY2" fmla="*/ 1247463 h 2177906"/>
              <a:gd name="csX3" fmla="*/ 1550851 w 1615592"/>
              <a:gd name="csY3" fmla="*/ 1270378 h 2177906"/>
              <a:gd name="csX4" fmla="*/ 761181 w 1615592"/>
              <a:gd name="csY4" fmla="*/ 2109974 h 2177906"/>
              <a:gd name="csX5" fmla="*/ 702919 w 1615592"/>
              <a:gd name="csY5" fmla="*/ 2138499 h 2177906"/>
              <a:gd name="csX6" fmla="*/ 700084 w 1615592"/>
              <a:gd name="csY6" fmla="*/ 2139648 h 2177906"/>
              <a:gd name="csX7" fmla="*/ 514295 w 1615592"/>
              <a:gd name="csY7" fmla="*/ 2177907 h 2177906"/>
              <a:gd name="csX8" fmla="*/ 0 w 1615592"/>
              <a:gd name="csY8" fmla="*/ 1609163 h 2177906"/>
              <a:gd name="csX9" fmla="*/ 306430 w 1615592"/>
              <a:gd name="csY9" fmla="*/ 1088886 h 2177906"/>
              <a:gd name="csX10" fmla="*/ 0 w 1615592"/>
              <a:gd name="csY10" fmla="*/ 568676 h 2177906"/>
              <a:gd name="csX11" fmla="*/ 514295 w 1615592"/>
              <a:gd name="csY11" fmla="*/ 0 h 2177906"/>
              <a:gd name="csX12" fmla="*/ 700084 w 1615592"/>
              <a:gd name="csY12" fmla="*/ 38259 h 2177906"/>
              <a:gd name="csX13" fmla="*/ 702919 w 1615592"/>
              <a:gd name="csY13" fmla="*/ 39408 h 2177906"/>
              <a:gd name="csX14" fmla="*/ 761181 w 1615592"/>
              <a:gd name="csY14" fmla="*/ 67933 h 2177906"/>
              <a:gd name="csX15" fmla="*/ 1550851 w 1615592"/>
              <a:gd name="csY15" fmla="*/ 907529 h 2177906"/>
              <a:gd name="csX16" fmla="*/ 1562530 w 1615592"/>
              <a:gd name="csY16" fmla="*/ 930443 h 2177906"/>
              <a:gd name="csX17" fmla="*/ 1615593 w 1615592"/>
              <a:gd name="csY17" fmla="*/ 1086114 h 2177906"/>
              <a:gd name="csX18" fmla="*/ 1615188 w 1615592"/>
              <a:gd name="csY18" fmla="*/ 1088953 h 217790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1615592" h="2177906">
                <a:moveTo>
                  <a:pt x="1615188" y="1088953"/>
                </a:moveTo>
                <a:cubicBezTo>
                  <a:pt x="1615323" y="1089832"/>
                  <a:pt x="1615458" y="1090914"/>
                  <a:pt x="1615593" y="1091792"/>
                </a:cubicBezTo>
                <a:cubicBezTo>
                  <a:pt x="1608437" y="1139311"/>
                  <a:pt x="1590007" y="1191900"/>
                  <a:pt x="1562530" y="1247463"/>
                </a:cubicBezTo>
                <a:cubicBezTo>
                  <a:pt x="1558884" y="1255034"/>
                  <a:pt x="1554834" y="1262672"/>
                  <a:pt x="1550851" y="1270378"/>
                </a:cubicBezTo>
                <a:cubicBezTo>
                  <a:pt x="1381062" y="1593819"/>
                  <a:pt x="939138" y="2006486"/>
                  <a:pt x="761181" y="2109974"/>
                </a:cubicBezTo>
                <a:cubicBezTo>
                  <a:pt x="742210" y="2121059"/>
                  <a:pt x="722700" y="2130658"/>
                  <a:pt x="702919" y="2138499"/>
                </a:cubicBezTo>
                <a:cubicBezTo>
                  <a:pt x="702041" y="2139039"/>
                  <a:pt x="701096" y="2139378"/>
                  <a:pt x="700084" y="2139648"/>
                </a:cubicBezTo>
                <a:cubicBezTo>
                  <a:pt x="642497" y="2164388"/>
                  <a:pt x="579847" y="2177907"/>
                  <a:pt x="514295" y="2177907"/>
                </a:cubicBezTo>
                <a:cubicBezTo>
                  <a:pt x="230211" y="2177907"/>
                  <a:pt x="0" y="1923277"/>
                  <a:pt x="0" y="1609163"/>
                </a:cubicBezTo>
                <a:cubicBezTo>
                  <a:pt x="0" y="1376975"/>
                  <a:pt x="125975" y="1177097"/>
                  <a:pt x="306430" y="1088886"/>
                </a:cubicBezTo>
                <a:cubicBezTo>
                  <a:pt x="125975" y="1000742"/>
                  <a:pt x="0" y="800932"/>
                  <a:pt x="0" y="568676"/>
                </a:cubicBezTo>
                <a:cubicBezTo>
                  <a:pt x="0" y="254562"/>
                  <a:pt x="230211" y="0"/>
                  <a:pt x="514295" y="0"/>
                </a:cubicBezTo>
                <a:cubicBezTo>
                  <a:pt x="579847" y="0"/>
                  <a:pt x="642497" y="13519"/>
                  <a:pt x="700084" y="38259"/>
                </a:cubicBezTo>
                <a:cubicBezTo>
                  <a:pt x="701096" y="38529"/>
                  <a:pt x="702041" y="38935"/>
                  <a:pt x="702919" y="39408"/>
                </a:cubicBezTo>
                <a:cubicBezTo>
                  <a:pt x="722700" y="47249"/>
                  <a:pt x="742210" y="56847"/>
                  <a:pt x="761181" y="67933"/>
                </a:cubicBezTo>
                <a:cubicBezTo>
                  <a:pt x="939138" y="171421"/>
                  <a:pt x="1381062" y="584087"/>
                  <a:pt x="1550851" y="907529"/>
                </a:cubicBezTo>
                <a:cubicBezTo>
                  <a:pt x="1554901" y="915235"/>
                  <a:pt x="1558884" y="922873"/>
                  <a:pt x="1562530" y="930443"/>
                </a:cubicBezTo>
                <a:cubicBezTo>
                  <a:pt x="1589939" y="986006"/>
                  <a:pt x="1608437" y="1038595"/>
                  <a:pt x="1615593" y="1086114"/>
                </a:cubicBezTo>
                <a:cubicBezTo>
                  <a:pt x="1615458" y="1086993"/>
                  <a:pt x="1615323" y="1088075"/>
                  <a:pt x="1615188" y="1088953"/>
                </a:cubicBezTo>
                <a:close/>
              </a:path>
            </a:pathLst>
          </a:custGeom>
          <a:solidFill>
            <a:schemeClr val="tx1"/>
          </a:solidFill>
          <a:ln w="6742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62" name="Freeform 61">
            <a:extLst>
              <a:ext uri="{FF2B5EF4-FFF2-40B4-BE49-F238E27FC236}">
                <a16:creationId xmlns:a16="http://schemas.microsoft.com/office/drawing/2014/main" id="{B523F454-E42C-C3BB-6D7D-50273BBD764D}"/>
              </a:ext>
            </a:extLst>
          </p:cNvPr>
          <p:cNvSpPr/>
          <p:nvPr/>
        </p:nvSpPr>
        <p:spPr>
          <a:xfrm>
            <a:off x="10197001" y="3664660"/>
            <a:ext cx="1549623" cy="2536584"/>
          </a:xfrm>
          <a:custGeom>
            <a:avLst/>
            <a:gdLst>
              <a:gd name="csX0" fmla="*/ 1360006 w 1360208"/>
              <a:gd name="csY0" fmla="*/ 67 h 2226530"/>
              <a:gd name="csX1" fmla="*/ 486353 w 1360208"/>
              <a:gd name="csY1" fmla="*/ 1034945 h 2226530"/>
              <a:gd name="csX2" fmla="*/ 333509 w 1360208"/>
              <a:gd name="csY2" fmla="*/ 1112274 h 2226530"/>
              <a:gd name="csX3" fmla="*/ 144480 w 1360208"/>
              <a:gd name="csY3" fmla="*/ 1228334 h 2226530"/>
              <a:gd name="csX4" fmla="*/ 89594 w 1360208"/>
              <a:gd name="csY4" fmla="*/ 1781801 h 2226530"/>
              <a:gd name="csX5" fmla="*/ 598150 w 1360208"/>
              <a:gd name="csY5" fmla="*/ 1834930 h 2226530"/>
              <a:gd name="csX6" fmla="*/ 915855 w 1360208"/>
              <a:gd name="csY6" fmla="*/ 2222316 h 2226530"/>
              <a:gd name="csX7" fmla="*/ 1352512 w 1360208"/>
              <a:gd name="csY7" fmla="*/ 1878394 h 2226530"/>
              <a:gd name="csX8" fmla="*/ 1358723 w 1360208"/>
              <a:gd name="csY8" fmla="*/ 1700416 h 2226530"/>
              <a:gd name="csX9" fmla="*/ 1359736 w 1360208"/>
              <a:gd name="csY9" fmla="*/ 1445922 h 2226530"/>
              <a:gd name="csX10" fmla="*/ 1360209 w 1360208"/>
              <a:gd name="csY10" fmla="*/ 0 h 2226530"/>
              <a:gd name="csX11" fmla="*/ 1359804 w 1360208"/>
              <a:gd name="csY11" fmla="*/ 0 h 222653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1360208" h="2226530">
                <a:moveTo>
                  <a:pt x="1360006" y="67"/>
                </a:moveTo>
                <a:cubicBezTo>
                  <a:pt x="1308023" y="322563"/>
                  <a:pt x="767804" y="890292"/>
                  <a:pt x="486353" y="1034945"/>
                </a:cubicBezTo>
                <a:lnTo>
                  <a:pt x="333509" y="1112274"/>
                </a:lnTo>
                <a:cubicBezTo>
                  <a:pt x="203889" y="1178651"/>
                  <a:pt x="198826" y="1180477"/>
                  <a:pt x="144480" y="1228334"/>
                </a:cubicBezTo>
                <a:cubicBezTo>
                  <a:pt x="-24161" y="1376366"/>
                  <a:pt x="-48735" y="1624169"/>
                  <a:pt x="89594" y="1781801"/>
                </a:cubicBezTo>
                <a:cubicBezTo>
                  <a:pt x="215433" y="1925372"/>
                  <a:pt x="432817" y="1944502"/>
                  <a:pt x="598150" y="1834930"/>
                </a:cubicBezTo>
                <a:cubicBezTo>
                  <a:pt x="600243" y="2027575"/>
                  <a:pt x="731416" y="2194062"/>
                  <a:pt x="915855" y="2222316"/>
                </a:cubicBezTo>
                <a:cubicBezTo>
                  <a:pt x="1122842" y="2254356"/>
                  <a:pt x="1318217" y="2100240"/>
                  <a:pt x="1352512" y="1878394"/>
                </a:cubicBezTo>
                <a:cubicBezTo>
                  <a:pt x="1359128" y="1836214"/>
                  <a:pt x="1358723" y="1774500"/>
                  <a:pt x="1358723" y="1700416"/>
                </a:cubicBezTo>
                <a:lnTo>
                  <a:pt x="1359736" y="1445922"/>
                </a:lnTo>
                <a:lnTo>
                  <a:pt x="1360209" y="0"/>
                </a:lnTo>
                <a:lnTo>
                  <a:pt x="1359804" y="0"/>
                </a:lnTo>
                <a:close/>
              </a:path>
            </a:pathLst>
          </a:custGeom>
          <a:solidFill>
            <a:schemeClr val="tx1"/>
          </a:solidFill>
          <a:ln w="6742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66" name="Freeform 65">
            <a:extLst>
              <a:ext uri="{FF2B5EF4-FFF2-40B4-BE49-F238E27FC236}">
                <a16:creationId xmlns:a16="http://schemas.microsoft.com/office/drawing/2014/main" id="{7347976A-74D7-911E-5ABF-07E347106101}"/>
              </a:ext>
            </a:extLst>
          </p:cNvPr>
          <p:cNvSpPr/>
          <p:nvPr/>
        </p:nvSpPr>
        <p:spPr>
          <a:xfrm>
            <a:off x="10398046" y="656756"/>
            <a:ext cx="1356115" cy="2389377"/>
          </a:xfrm>
          <a:custGeom>
            <a:avLst/>
            <a:gdLst>
              <a:gd name="csX0" fmla="*/ 1190286 w 1190353"/>
              <a:gd name="csY0" fmla="*/ 2097318 h 2097317"/>
              <a:gd name="csX1" fmla="*/ 1190286 w 1190353"/>
              <a:gd name="csY1" fmla="*/ 2097318 h 2097317"/>
              <a:gd name="csX2" fmla="*/ 1190286 w 1190353"/>
              <a:gd name="csY2" fmla="*/ 1059737 h 2097317"/>
              <a:gd name="csX3" fmla="*/ 1151333 w 1190353"/>
              <a:gd name="csY3" fmla="*/ 293819 h 2097317"/>
              <a:gd name="csX4" fmla="*/ 681257 w 1190353"/>
              <a:gd name="csY4" fmla="*/ 13165 h 2097317"/>
              <a:gd name="csX5" fmla="*/ 428161 w 1190353"/>
              <a:gd name="csY5" fmla="*/ 251911 h 2097317"/>
              <a:gd name="csX6" fmla="*/ 111334 w 1190353"/>
              <a:gd name="csY6" fmla="*/ 350329 h 2097317"/>
              <a:gd name="csX7" fmla="*/ 9 w 1190353"/>
              <a:gd name="csY7" fmla="*/ 617802 h 2097317"/>
              <a:gd name="csX8" fmla="*/ 80954 w 1190353"/>
              <a:gd name="csY8" fmla="*/ 896022 h 2097317"/>
              <a:gd name="csX9" fmla="*/ 197005 w 1190353"/>
              <a:gd name="csY9" fmla="*/ 1022560 h 2097317"/>
              <a:gd name="csX10" fmla="*/ 349443 w 1190353"/>
              <a:gd name="csY10" fmla="*/ 1127940 h 2097317"/>
              <a:gd name="csX11" fmla="*/ 1185088 w 1190353"/>
              <a:gd name="csY11" fmla="*/ 2097318 h 2097317"/>
              <a:gd name="csX12" fmla="*/ 1190354 w 1190353"/>
              <a:gd name="csY12" fmla="*/ 2097318 h 209731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190353" h="2097317">
                <a:moveTo>
                  <a:pt x="1190286" y="2097318"/>
                </a:moveTo>
                <a:lnTo>
                  <a:pt x="1190286" y="2097318"/>
                </a:lnTo>
                <a:lnTo>
                  <a:pt x="1190286" y="1059737"/>
                </a:lnTo>
                <a:cubicBezTo>
                  <a:pt x="1190286" y="789019"/>
                  <a:pt x="1187721" y="426103"/>
                  <a:pt x="1151333" y="293819"/>
                </a:cubicBezTo>
                <a:cubicBezTo>
                  <a:pt x="1093611" y="83329"/>
                  <a:pt x="883316" y="-42465"/>
                  <a:pt x="681257" y="13165"/>
                </a:cubicBezTo>
                <a:cubicBezTo>
                  <a:pt x="559468" y="46625"/>
                  <a:pt x="468532" y="138284"/>
                  <a:pt x="428161" y="251911"/>
                </a:cubicBezTo>
                <a:cubicBezTo>
                  <a:pt x="315216" y="234877"/>
                  <a:pt x="197950" y="267119"/>
                  <a:pt x="111334" y="350329"/>
                </a:cubicBezTo>
                <a:cubicBezTo>
                  <a:pt x="35790" y="422993"/>
                  <a:pt x="-666" y="519316"/>
                  <a:pt x="9" y="617802"/>
                </a:cubicBezTo>
                <a:cubicBezTo>
                  <a:pt x="1022" y="775298"/>
                  <a:pt x="65089" y="872567"/>
                  <a:pt x="80954" y="896022"/>
                </a:cubicBezTo>
                <a:cubicBezTo>
                  <a:pt x="111807" y="941649"/>
                  <a:pt x="155621" y="987613"/>
                  <a:pt x="197005" y="1022560"/>
                </a:cubicBezTo>
                <a:cubicBezTo>
                  <a:pt x="237984" y="1057168"/>
                  <a:pt x="311165" y="1100902"/>
                  <a:pt x="349443" y="1127940"/>
                </a:cubicBezTo>
                <a:cubicBezTo>
                  <a:pt x="544751" y="1266104"/>
                  <a:pt x="1098337" y="1794425"/>
                  <a:pt x="1185088" y="2097318"/>
                </a:cubicBezTo>
                <a:lnTo>
                  <a:pt x="1190354" y="2097318"/>
                </a:lnTo>
                <a:close/>
              </a:path>
            </a:pathLst>
          </a:custGeom>
          <a:solidFill>
            <a:schemeClr val="tx1"/>
          </a:solidFill>
          <a:ln w="6742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4133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Accent 2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935F70-A728-30CC-EEA4-04C1E94A38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8135F90-FB14-4276-A31E-A7D111A924F6}" type="datetime1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DA598C-3804-4897-E5F9-9B2A595128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Integral Care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4ED84E-CC19-F4D2-0276-2BE231AC3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992C110-431D-944C-AF63-8315F9BDBAC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D72DBB52-DE53-8702-8D66-741043A2409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280870" y="3873291"/>
            <a:ext cx="11822259" cy="102897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F5E3650-D820-FA54-88E0-D1611153B3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609" y="2235199"/>
            <a:ext cx="5616390" cy="2387600"/>
          </a:xfrm>
        </p:spPr>
        <p:txBody>
          <a:bodyPr anchor="ctr">
            <a:noAutofit/>
          </a:bodyPr>
          <a:lstStyle>
            <a:lvl1pPr algn="ctr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262047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ACB31CD-DD2F-F3A4-74FA-C6BDC0D49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88805-F797-47E1-BED0-268D9E362D76}" type="datetime1">
              <a:rPr lang="en-US" smtClean="0"/>
              <a:t>8/5/2026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0FFE81B-D95B-3274-17D2-447F7B4AE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Integral Care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133086-4B01-D37B-2696-72371891D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2C110-431D-944C-AF63-8315F9BDBA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96920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 Dar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ACB31CD-DD2F-F3A4-74FA-C6BDC0D49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85000"/>
                  </a:schemeClr>
                </a:solidFill>
              </a:defRPr>
            </a:lvl1pPr>
          </a:lstStyle>
          <a:p>
            <a:fld id="{A98C1206-BE13-4DD6-9377-CC9411CC322F}" type="datetime1">
              <a:rPr lang="en-US" smtClean="0"/>
              <a:t>8/5/2026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0FFE81B-D95B-3274-17D2-447F7B4AE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85000"/>
                  </a:schemeClr>
                </a:solidFill>
              </a:defRPr>
            </a:lvl1pPr>
          </a:lstStyle>
          <a:p>
            <a:r>
              <a:rPr lang="en-US">
                <a:solidFill>
                  <a:schemeClr val="tx2">
                    <a:lumMod val="85000"/>
                  </a:schemeClr>
                </a:solidFill>
              </a:rPr>
              <a:t>Integral Care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133086-4B01-D37B-2696-72371891D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85000"/>
                  </a:schemeClr>
                </a:solidFill>
              </a:defRPr>
            </a:lvl1pPr>
          </a:lstStyle>
          <a:p>
            <a:fld id="{1992C110-431D-944C-AF63-8315F9BDBAC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23FA9CE6-2091-7F56-47F5-E0BF66D924F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11465" y="356161"/>
            <a:ext cx="527361" cy="711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6564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 Accen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ACB31CD-DD2F-F3A4-74FA-C6BDC0D49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85000"/>
                  </a:schemeClr>
                </a:solidFill>
              </a:defRPr>
            </a:lvl1pPr>
          </a:lstStyle>
          <a:p>
            <a:fld id="{FBAEE272-DB0B-452F-9DA1-6AA1EF5D473B}" type="datetime1">
              <a:rPr lang="en-US" smtClean="0"/>
              <a:t>8/5/2026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0FFE81B-D95B-3274-17D2-447F7B4AE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85000"/>
                  </a:schemeClr>
                </a:solidFill>
              </a:defRPr>
            </a:lvl1pPr>
          </a:lstStyle>
          <a:p>
            <a:r>
              <a:rPr lang="en-US">
                <a:solidFill>
                  <a:schemeClr val="tx2">
                    <a:lumMod val="85000"/>
                  </a:schemeClr>
                </a:solidFill>
              </a:rPr>
              <a:t>Integral Care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133086-4B01-D37B-2696-72371891D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85000"/>
                  </a:schemeClr>
                </a:solidFill>
              </a:defRPr>
            </a:lvl1pPr>
          </a:lstStyle>
          <a:p>
            <a:fld id="{1992C110-431D-944C-AF63-8315F9BDBAC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4C85EF6-F407-7D63-0E72-A6940E7AACF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11465" y="356161"/>
            <a:ext cx="527361" cy="711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52060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 Accent 2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ACB31CD-DD2F-F3A4-74FA-C6BDC0D49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85000"/>
                  </a:schemeClr>
                </a:solidFill>
              </a:defRPr>
            </a:lvl1pPr>
          </a:lstStyle>
          <a:p>
            <a:fld id="{340A689D-7C76-48A1-A232-9F07D5ED6312}" type="datetime1">
              <a:rPr lang="en-US" smtClean="0"/>
              <a:t>8/5/2026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0FFE81B-D95B-3274-17D2-447F7B4AE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85000"/>
                  </a:schemeClr>
                </a:solidFill>
              </a:defRPr>
            </a:lvl1pPr>
          </a:lstStyle>
          <a:p>
            <a:r>
              <a:rPr lang="en-US">
                <a:solidFill>
                  <a:schemeClr val="tx2">
                    <a:lumMod val="85000"/>
                  </a:schemeClr>
                </a:solidFill>
              </a:rPr>
              <a:t>Integral Care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133086-4B01-D37B-2696-72371891D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85000"/>
                  </a:schemeClr>
                </a:solidFill>
              </a:defRPr>
            </a:lvl1pPr>
          </a:lstStyle>
          <a:p>
            <a:fld id="{1992C110-431D-944C-AF63-8315F9BDBAC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4C85EF6-F407-7D63-0E72-A6940E7AACF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11465" y="356161"/>
            <a:ext cx="527361" cy="711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8972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8A33E9-E498-501B-4E77-3951F34FA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610" y="342900"/>
            <a:ext cx="4365855" cy="125730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183BDD-E7F9-674C-20AE-763A9CA5E04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76202" y="342900"/>
            <a:ext cx="6636188" cy="5829300"/>
          </a:xfrm>
        </p:spPr>
        <p:txBody>
          <a:bodyPr/>
          <a:lstStyle>
            <a:lvl1pPr algn="ctr"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add charts or tables</a:t>
            </a:r>
          </a:p>
          <a:p>
            <a:pPr lvl="0"/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5A9841-DCC7-B811-FAF2-A0B5E2902E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9610" y="1820636"/>
            <a:ext cx="4365855" cy="4351564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533797-0A5B-22AC-7A3B-703081DEAB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5CBC4-ACCB-4FD8-915D-2883F84B5D84}" type="datetime1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A729A5-28F8-7527-C761-127BDE35CC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Integral Care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578842-41EF-248B-51A6-993A48C82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2C110-431D-944C-AF63-8315F9BDBA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0804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eatured Lef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33F2507-2A33-53E2-CA94-31181D76764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idx="1"/>
          </p:nvPr>
        </p:nvSpPr>
        <p:spPr>
          <a:xfrm>
            <a:off x="8708" y="0"/>
            <a:ext cx="6566263" cy="6858000"/>
          </a:xfrm>
          <a:solidFill>
            <a:schemeClr val="bg2">
              <a:lumMod val="9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C3899C0-31FF-6305-62A7-EA125F26EF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8300" y="2372151"/>
            <a:ext cx="4292415" cy="2113697"/>
          </a:xfrm>
        </p:spPr>
        <p:txBody>
          <a:bodyPr anchor="ctr"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62AD0A-3AA6-A2FA-BE51-16C379209B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00310-21FA-4B14-AF0F-0BEDB1B262B6}" type="datetime1">
              <a:rPr lang="en-US" smtClean="0"/>
              <a:t>8/5/2026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1B82A4-4C4B-067C-3C89-E52A42408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2C110-431D-944C-AF63-8315F9BDBACE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226473-6CB9-67B9-19A4-F9EE2C9BAC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Integral Care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F8675FFF-2F3E-762E-2765-D0BDAB04806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flipH="1">
            <a:off x="32804" y="5374849"/>
            <a:ext cx="4549221" cy="797351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lvl="0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4859369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eatured Left Image Dar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3899C0-31FF-6305-62A7-EA125F26EF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8300" y="2310736"/>
            <a:ext cx="4292415" cy="2236527"/>
          </a:xfrm>
        </p:spPr>
        <p:txBody>
          <a:bodyPr anchor="ctr"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33F2507-2A33-53E2-CA94-31181D7676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8708" y="0"/>
            <a:ext cx="6566263" cy="6858000"/>
          </a:xfrm>
          <a:solidFill>
            <a:schemeClr val="tx2">
              <a:lumMod val="9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62AD0A-3AA6-A2FA-BE51-16C379209B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5A3C5-0802-479D-B8C3-42ECC77C4502}" type="datetime1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226473-6CB9-67B9-19A4-F9EE2C9BAC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Integral Care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1B82A4-4C4B-067C-3C89-E52A42408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2C110-431D-944C-AF63-8315F9BDBACE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525BCE0C-4696-5B84-F153-E484FC18EA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flipH="1">
            <a:off x="32804" y="5374849"/>
            <a:ext cx="4549221" cy="797351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lvl="0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908622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eatured Left Image Accen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33F2507-2A33-53E2-CA94-31181D7676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8708" y="0"/>
            <a:ext cx="6566263" cy="6858000"/>
          </a:xfrm>
          <a:solidFill>
            <a:schemeClr val="tx2">
              <a:lumMod val="9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62AD0A-3AA6-A2FA-BE51-16C379209B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3794A-5B2C-443B-8BC5-813BB90C2DB5}" type="datetime1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226473-6CB9-67B9-19A4-F9EE2C9BAC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Integral Care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1B82A4-4C4B-067C-3C89-E52A42408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2C110-431D-944C-AF63-8315F9BDBAC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3C0FE2C-AAC3-0F49-A1C6-1662A7A76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8300" y="2372151"/>
            <a:ext cx="4292415" cy="2113697"/>
          </a:xfrm>
        </p:spPr>
        <p:txBody>
          <a:bodyPr anchor="ctr"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1E79B0EF-D00A-638A-A281-E73B90C2564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flipH="1">
            <a:off x="32804" y="5374849"/>
            <a:ext cx="4549221" cy="797351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lvl="0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057990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eatured Left Image Accent 2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33F2507-2A33-53E2-CA94-31181D7676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8708" y="0"/>
            <a:ext cx="6566263" cy="6858000"/>
          </a:xfrm>
          <a:solidFill>
            <a:schemeClr val="tx2">
              <a:lumMod val="9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62AD0A-3AA6-A2FA-BE51-16C379209B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B9020-3156-4358-A333-199C5CD147DC}" type="datetime1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226473-6CB9-67B9-19A4-F9EE2C9BAC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Integral Care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1B82A4-4C4B-067C-3C89-E52A42408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2C110-431D-944C-AF63-8315F9BDBAC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3C0FE2C-AAC3-0F49-A1C6-1662A7A76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8300" y="2372151"/>
            <a:ext cx="4292415" cy="2113697"/>
          </a:xfrm>
        </p:spPr>
        <p:txBody>
          <a:bodyPr anchor="ctr"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1E79B0EF-D00A-638A-A281-E73B90C2564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flipH="1">
            <a:off x="32804" y="5374849"/>
            <a:ext cx="4549221" cy="797351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lvl="0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540421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124E00-3466-7118-25A1-87E9DDD4B5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9988" y="2117444"/>
            <a:ext cx="7305608" cy="2850578"/>
          </a:xfrm>
        </p:spPr>
        <p:txBody>
          <a:bodyPr anchor="b">
            <a:normAutofit/>
          </a:bodyPr>
          <a:lstStyle>
            <a:lvl1pPr algn="l"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B1C48F-26E2-B554-3A7C-0A36A5DE7E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9988" y="5078437"/>
            <a:ext cx="7305608" cy="852345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8B6391-897C-3B58-95F9-0C50D731CA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C9D7C-33EC-4F1E-BFA0-8B5F2F3039FE}" type="datetime1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CBDD69-4AD2-6945-6E94-9016AD1D3E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Integral Care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7851B0-026B-FDF3-3EE8-74A4B8DA0E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2C110-431D-944C-AF63-8315F9BDBACE}" type="slidenum">
              <a:rPr lang="en-US" smtClean="0"/>
              <a:t>‹#›</a:t>
            </a:fld>
            <a:endParaRPr lang="en-US"/>
          </a:p>
        </p:txBody>
      </p:sp>
      <p:pic>
        <p:nvPicPr>
          <p:cNvPr id="57" name="Graphic 56">
            <a:extLst>
              <a:ext uri="{FF2B5EF4-FFF2-40B4-BE49-F238E27FC236}">
                <a16:creationId xmlns:a16="http://schemas.microsoft.com/office/drawing/2014/main" id="{B32AF0A5-1451-40D2-5DE8-43F3A4132AF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29989" y="731030"/>
            <a:ext cx="3883414" cy="898938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708F0EE1-2752-0B5D-BFAF-8C264D14440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78639" y="3433302"/>
            <a:ext cx="27831033" cy="2422325"/>
          </a:xfrm>
          <a:prstGeom prst="rect">
            <a:avLst/>
          </a:prstGeom>
        </p:spPr>
      </p:pic>
      <p:sp>
        <p:nvSpPr>
          <p:cNvPr id="8" name="Freeform 7">
            <a:extLst>
              <a:ext uri="{FF2B5EF4-FFF2-40B4-BE49-F238E27FC236}">
                <a16:creationId xmlns:a16="http://schemas.microsoft.com/office/drawing/2014/main" id="{8399AD3E-1A53-5C79-8043-AACD675756B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858603" y="-457948"/>
            <a:ext cx="4884560" cy="4893225"/>
          </a:xfrm>
          <a:custGeom>
            <a:avLst/>
            <a:gdLst>
              <a:gd name="csX0" fmla="*/ 2477391 w 4946008"/>
              <a:gd name="csY0" fmla="*/ 0 h 4954782"/>
              <a:gd name="csX1" fmla="*/ 4941992 w 4946008"/>
              <a:gd name="csY1" fmla="*/ 2224092 h 4954782"/>
              <a:gd name="csX2" fmla="*/ 4946008 w 4946008"/>
              <a:gd name="csY2" fmla="*/ 2303634 h 4954782"/>
              <a:gd name="csX3" fmla="*/ 4946008 w 4946008"/>
              <a:gd name="csY3" fmla="*/ 2651149 h 4954782"/>
              <a:gd name="csX4" fmla="*/ 4941992 w 4946008"/>
              <a:gd name="csY4" fmla="*/ 2730690 h 4954782"/>
              <a:gd name="csX5" fmla="*/ 2477391 w 4946008"/>
              <a:gd name="csY5" fmla="*/ 4954782 h 4954782"/>
              <a:gd name="csX6" fmla="*/ 0 w 4946008"/>
              <a:gd name="csY6" fmla="*/ 2477391 h 4954782"/>
              <a:gd name="csX7" fmla="*/ 2477391 w 4946008"/>
              <a:gd name="csY7" fmla="*/ 0 h 495478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4946008" h="4954782">
                <a:moveTo>
                  <a:pt x="2477391" y="0"/>
                </a:moveTo>
                <a:cubicBezTo>
                  <a:pt x="3760102" y="0"/>
                  <a:pt x="4815125" y="974853"/>
                  <a:pt x="4941992" y="2224092"/>
                </a:cubicBezTo>
                <a:lnTo>
                  <a:pt x="4946008" y="2303634"/>
                </a:lnTo>
                <a:lnTo>
                  <a:pt x="4946008" y="2651149"/>
                </a:lnTo>
                <a:lnTo>
                  <a:pt x="4941992" y="2730690"/>
                </a:lnTo>
                <a:cubicBezTo>
                  <a:pt x="4815125" y="3979929"/>
                  <a:pt x="3760102" y="4954782"/>
                  <a:pt x="2477391" y="4954782"/>
                </a:cubicBezTo>
                <a:cubicBezTo>
                  <a:pt x="1109166" y="4954782"/>
                  <a:pt x="0" y="3845616"/>
                  <a:pt x="0" y="2477391"/>
                </a:cubicBezTo>
                <a:cubicBezTo>
                  <a:pt x="0" y="1109166"/>
                  <a:pt x="1109166" y="0"/>
                  <a:pt x="247739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9" name="Orange shape">
            <a:extLst>
              <a:ext uri="{FF2B5EF4-FFF2-40B4-BE49-F238E27FC236}">
                <a16:creationId xmlns:a16="http://schemas.microsoft.com/office/drawing/2014/main" id="{F7915F59-10DF-F834-0B23-B6514063CC6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37570" y="-564551"/>
            <a:ext cx="4926627" cy="5106431"/>
          </a:xfr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lvl="0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0652678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eatured Righ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Title 1">
            <a:extLst>
              <a:ext uri="{FF2B5EF4-FFF2-40B4-BE49-F238E27FC236}">
                <a16:creationId xmlns:a16="http://schemas.microsoft.com/office/drawing/2014/main" id="{DC3899C0-31FF-6305-62A7-EA125F26EF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5848" y="2358503"/>
            <a:ext cx="4292415" cy="2140993"/>
          </a:xfrm>
        </p:spPr>
        <p:txBody>
          <a:bodyPr anchor="ctr"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33F2507-2A33-53E2-CA94-31181D7676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625737" y="0"/>
            <a:ext cx="6566263" cy="6858000"/>
          </a:xfrm>
          <a:solidFill>
            <a:schemeClr val="bg2">
              <a:lumMod val="9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62AD0A-3AA6-A2FA-BE51-16C379209B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FBB09-C0E1-4D0F-ADD0-31837FD0D028}" type="datetime1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226473-6CB9-67B9-19A4-F9EE2C9BAC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Integral Care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1B82A4-4C4B-067C-3C89-E52A42408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2C110-431D-944C-AF63-8315F9BDBAC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CCB9E97-A651-E3F0-D79C-FFE3245B4D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42779" y="5374849"/>
            <a:ext cx="4549221" cy="797351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lvl="0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1909486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eatured Right Image Dar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Title 1">
            <a:extLst>
              <a:ext uri="{FF2B5EF4-FFF2-40B4-BE49-F238E27FC236}">
                <a16:creationId xmlns:a16="http://schemas.microsoft.com/office/drawing/2014/main" id="{DC3899C0-31FF-6305-62A7-EA125F26EF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326" y="2419918"/>
            <a:ext cx="4292415" cy="2018163"/>
          </a:xfrm>
        </p:spPr>
        <p:txBody>
          <a:bodyPr anchor="ctr"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33F2507-2A33-53E2-CA94-31181D7676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625737" y="0"/>
            <a:ext cx="6566263" cy="6858000"/>
          </a:xfrm>
          <a:solidFill>
            <a:schemeClr val="tx2">
              <a:lumMod val="9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62AD0A-3AA6-A2FA-BE51-16C379209B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818A3-4449-4A4B-B325-36E3859DABA3}" type="datetime1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226473-6CB9-67B9-19A4-F9EE2C9BAC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85000"/>
                  </a:schemeClr>
                </a:solidFill>
              </a:defRPr>
            </a:lvl1pPr>
          </a:lstStyle>
          <a:p>
            <a:r>
              <a:rPr lang="en-US"/>
              <a:t>Integral Care</a:t>
            </a:r>
            <a:endParaRPr lang="en-US">
              <a:solidFill>
                <a:schemeClr val="tx2">
                  <a:lumMod val="85000"/>
                </a:scheme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1B82A4-4C4B-067C-3C89-E52A42408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2C110-431D-944C-AF63-8315F9BDBAC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D18ADFFF-0263-2BF7-AE16-8BE7C1932AE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42779" y="5374849"/>
            <a:ext cx="4549221" cy="797351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lvl="0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610494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eatured Right Image Accen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Title 1">
            <a:extLst>
              <a:ext uri="{FF2B5EF4-FFF2-40B4-BE49-F238E27FC236}">
                <a16:creationId xmlns:a16="http://schemas.microsoft.com/office/drawing/2014/main" id="{DC3899C0-31FF-6305-62A7-EA125F26EF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496" y="2275763"/>
            <a:ext cx="4292415" cy="2306473"/>
          </a:xfrm>
        </p:spPr>
        <p:txBody>
          <a:bodyPr anchor="ctr"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33F2507-2A33-53E2-CA94-31181D7676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625737" y="0"/>
            <a:ext cx="6566263" cy="6858000"/>
          </a:xfrm>
          <a:solidFill>
            <a:schemeClr val="tx2">
              <a:lumMod val="9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62AD0A-3AA6-A2FA-BE51-16C379209B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E0393-A2AB-4C3A-9F1E-8B320542858A}" type="datetime1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226473-6CB9-67B9-19A4-F9EE2C9BAC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Integral Care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1B82A4-4C4B-067C-3C89-E52A42408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2C110-431D-944C-AF63-8315F9BDBAC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800C822-403C-8669-4874-68676936EAE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42779" y="5374849"/>
            <a:ext cx="4549221" cy="797351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lvl="0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325742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eatured Right Image Accent 2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Title 1">
            <a:extLst>
              <a:ext uri="{FF2B5EF4-FFF2-40B4-BE49-F238E27FC236}">
                <a16:creationId xmlns:a16="http://schemas.microsoft.com/office/drawing/2014/main" id="{DC3899C0-31FF-6305-62A7-EA125F26EF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496" y="2275763"/>
            <a:ext cx="4292415" cy="2306473"/>
          </a:xfrm>
        </p:spPr>
        <p:txBody>
          <a:bodyPr anchor="ctr"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33F2507-2A33-53E2-CA94-31181D7676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625737" y="0"/>
            <a:ext cx="6566263" cy="6858000"/>
          </a:xfrm>
          <a:solidFill>
            <a:schemeClr val="tx2">
              <a:lumMod val="9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62AD0A-3AA6-A2FA-BE51-16C379209B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2EBF0-8444-4469-B69A-62FC4587AADF}" type="datetime1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226473-6CB9-67B9-19A4-F9EE2C9BAC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Integral Care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1B82A4-4C4B-067C-3C89-E52A42408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2C110-431D-944C-AF63-8315F9BDBAC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800C822-403C-8669-4874-68676936EAE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42779" y="5374849"/>
            <a:ext cx="4549221" cy="797351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lvl="0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566447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eatured Full Ima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33F2507-2A33-53E2-CA94-31181D7676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8708" y="0"/>
            <a:ext cx="12183292" cy="6858000"/>
          </a:xfrm>
          <a:solidFill>
            <a:schemeClr val="tx2">
              <a:lumMod val="9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62AD0A-3AA6-A2FA-BE51-16C379209B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ACA02-6E9D-428B-AF40-4A3DA748A905}" type="datetime1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226473-6CB9-67B9-19A4-F9EE2C9BAC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Integral Care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1B82A4-4C4B-067C-3C89-E52A42408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2C110-431D-944C-AF63-8315F9BDBACE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F61B8F07-327B-A74A-A58B-D8F00810AAB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flipH="1">
            <a:off x="32804" y="5374849"/>
            <a:ext cx="4549221" cy="797351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lvl="0"/>
            <a:r>
              <a:rPr lang="en-US"/>
              <a:t> 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0A6A09B4-83B1-3D50-3CA0-3D97828F08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38665" y="4058503"/>
            <a:ext cx="4292415" cy="2113697"/>
          </a:xfrm>
        </p:spPr>
        <p:txBody>
          <a:bodyPr anchor="ctr"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371371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3899C0-31FF-6305-62A7-EA125F26EF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610" y="342901"/>
            <a:ext cx="4292415" cy="171450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33F2507-2A33-53E2-CA94-31181D7676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16006" y="342900"/>
            <a:ext cx="6191264" cy="5829300"/>
          </a:xfrm>
          <a:solidFill>
            <a:schemeClr val="bg2">
              <a:lumMod val="9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90B4D2-F370-4599-07A7-FD3D2E50C0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9610" y="2057400"/>
            <a:ext cx="4292415" cy="4114800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62AD0A-3AA6-A2FA-BE51-16C379209B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9BA3C-797E-42DF-BAAC-CB45386537E5}" type="datetime1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226473-6CB9-67B9-19A4-F9EE2C9BAC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Integral Care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1B82A4-4C4B-067C-3C89-E52A42408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2C110-431D-944C-AF63-8315F9BDBACE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6D5672CB-E032-B27C-FD5B-D91EA9F850E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11465" y="356161"/>
            <a:ext cx="527361" cy="711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37987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 Dar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3899C0-31FF-6305-62A7-EA125F26EF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610" y="342900"/>
            <a:ext cx="4292415" cy="171450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33F2507-2A33-53E2-CA94-31181D7676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16007" y="342899"/>
            <a:ext cx="6191264" cy="5829301"/>
          </a:xfrm>
          <a:solidFill>
            <a:schemeClr val="tx2">
              <a:lumMod val="9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90B4D2-F370-4599-07A7-FD3D2E50C0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9610" y="2057400"/>
            <a:ext cx="4292415" cy="4114800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62AD0A-3AA6-A2FA-BE51-16C379209B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85000"/>
                  </a:schemeClr>
                </a:solidFill>
              </a:defRPr>
            </a:lvl1pPr>
          </a:lstStyle>
          <a:p>
            <a:fld id="{72D14956-6F2C-481D-9AD3-59AF980AD1C1}" type="datetime1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226473-6CB9-67B9-19A4-F9EE2C9BAC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85000"/>
                  </a:schemeClr>
                </a:solidFill>
              </a:defRPr>
            </a:lvl1pPr>
          </a:lstStyle>
          <a:p>
            <a:r>
              <a:rPr lang="en-US">
                <a:solidFill>
                  <a:schemeClr val="tx2">
                    <a:lumMod val="85000"/>
                  </a:schemeClr>
                </a:solidFill>
              </a:rPr>
              <a:t>Integral Care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1B82A4-4C4B-067C-3C89-E52A42408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85000"/>
                  </a:schemeClr>
                </a:solidFill>
              </a:defRPr>
            </a:lvl1pPr>
          </a:lstStyle>
          <a:p>
            <a:fld id="{1992C110-431D-944C-AF63-8315F9BDBAC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34197BDC-64B0-24AC-85FE-8D77CB9B494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11465" y="356161"/>
            <a:ext cx="527361" cy="711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4096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 Accen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3899C0-31FF-6305-62A7-EA125F26EF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610" y="342900"/>
            <a:ext cx="4292415" cy="171450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33F2507-2A33-53E2-CA94-31181D7676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16006" y="342899"/>
            <a:ext cx="6191264" cy="5829301"/>
          </a:xfrm>
          <a:solidFill>
            <a:schemeClr val="tx2">
              <a:lumMod val="9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90B4D2-F370-4599-07A7-FD3D2E50C0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9610" y="2057400"/>
            <a:ext cx="4292415" cy="4114800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62AD0A-3AA6-A2FA-BE51-16C379209B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85000"/>
                  </a:schemeClr>
                </a:solidFill>
              </a:defRPr>
            </a:lvl1pPr>
          </a:lstStyle>
          <a:p>
            <a:fld id="{D68E0541-5636-41F4-8080-2E5F92EA3A0A}" type="datetime1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226473-6CB9-67B9-19A4-F9EE2C9BAC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85000"/>
                  </a:schemeClr>
                </a:solidFill>
              </a:defRPr>
            </a:lvl1pPr>
          </a:lstStyle>
          <a:p>
            <a:r>
              <a:rPr lang="en-US">
                <a:solidFill>
                  <a:schemeClr val="tx2">
                    <a:lumMod val="85000"/>
                  </a:schemeClr>
                </a:solidFill>
              </a:rPr>
              <a:t>Integral Care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1B82A4-4C4B-067C-3C89-E52A42408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85000"/>
                  </a:schemeClr>
                </a:solidFill>
              </a:defRPr>
            </a:lvl1pPr>
          </a:lstStyle>
          <a:p>
            <a:fld id="{1992C110-431D-944C-AF63-8315F9BDBAC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B0DB5CBC-2546-CEB4-C6D0-40E54A26999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11465" y="356161"/>
            <a:ext cx="527361" cy="711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1774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 Accent 2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3899C0-31FF-6305-62A7-EA125F26EF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610" y="342900"/>
            <a:ext cx="4292415" cy="171450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33F2507-2A33-53E2-CA94-31181D7676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16006" y="342899"/>
            <a:ext cx="6191264" cy="5829301"/>
          </a:xfrm>
          <a:solidFill>
            <a:schemeClr val="tx2">
              <a:lumMod val="9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90B4D2-F370-4599-07A7-FD3D2E50C0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9610" y="2057400"/>
            <a:ext cx="4292415" cy="4114800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62AD0A-3AA6-A2FA-BE51-16C379209B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85000"/>
                  </a:schemeClr>
                </a:solidFill>
              </a:defRPr>
            </a:lvl1pPr>
          </a:lstStyle>
          <a:p>
            <a:fld id="{9BDA38CC-3731-4164-A909-29BCA25BFF70}" type="datetime1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226473-6CB9-67B9-19A4-F9EE2C9BAC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85000"/>
                  </a:schemeClr>
                </a:solidFill>
              </a:defRPr>
            </a:lvl1pPr>
          </a:lstStyle>
          <a:p>
            <a:r>
              <a:rPr lang="en-US">
                <a:solidFill>
                  <a:schemeClr val="tx2">
                    <a:lumMod val="85000"/>
                  </a:schemeClr>
                </a:solidFill>
              </a:rPr>
              <a:t>Integral Care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1B82A4-4C4B-067C-3C89-E52A42408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85000"/>
                  </a:schemeClr>
                </a:solidFill>
              </a:defRPr>
            </a:lvl1pPr>
          </a:lstStyle>
          <a:p>
            <a:fld id="{1992C110-431D-944C-AF63-8315F9BDBAC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B0DB5CBC-2546-CEB4-C6D0-40E54A26999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11465" y="356161"/>
            <a:ext cx="527361" cy="711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1113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 and 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662DFD-235D-6889-17D4-6D8CE235A2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610" y="2691715"/>
            <a:ext cx="5616390" cy="2384508"/>
          </a:xfrm>
        </p:spPr>
        <p:txBody>
          <a:bodyPr anchor="b">
            <a:noAutofit/>
          </a:bodyPr>
          <a:lstStyle>
            <a:lvl1pPr algn="ctr">
              <a:defRPr sz="16600"/>
            </a:lvl1pPr>
          </a:lstStyle>
          <a:p>
            <a:r>
              <a:rPr lang="en-US"/>
              <a:t>Q&amp;A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935F70-A728-30CC-EEA4-04C1E94A38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8E4AE5-14EA-4288-904A-CC621E005FB0}" type="datetime1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DA598C-3804-4897-E5F9-9B2A595128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Integral Care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4ED84E-CC19-F4D2-0276-2BE231AC3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2C110-431D-944C-AF63-8315F9BDBACE}" type="slidenum">
              <a:rPr lang="en-US" smtClean="0"/>
              <a:t>‹#›</a:t>
            </a:fld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4D4D44A-6AF6-D066-44FE-073D91AF7E2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flipH="1">
            <a:off x="6280870" y="3873290"/>
            <a:ext cx="11822259" cy="102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3189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ave Dar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124E00-3466-7118-25A1-87E9DDD4B5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9988" y="2117444"/>
            <a:ext cx="7305608" cy="2850578"/>
          </a:xfrm>
        </p:spPr>
        <p:txBody>
          <a:bodyPr anchor="b">
            <a:normAutofit/>
          </a:bodyPr>
          <a:lstStyle>
            <a:lvl1pPr algn="l"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B1C48F-26E2-B554-3A7C-0A36A5DE7E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9988" y="5078437"/>
            <a:ext cx="7305608" cy="852345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8B6391-897C-3B58-95F9-0C50D731CA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2E31C-BEF3-4142-AB4E-61838E9B1CA2}" type="datetime1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CBDD69-4AD2-6945-6E94-9016AD1D3E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Integral Care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7851B0-026B-FDF3-3EE8-74A4B8DA0E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2C110-431D-944C-AF63-8315F9BDBACE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D6183C3C-362E-8DD5-DBDD-55F5DE6A635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9" r="9"/>
          <a:stretch/>
        </p:blipFill>
        <p:spPr>
          <a:xfrm>
            <a:off x="829988" y="731030"/>
            <a:ext cx="4090033" cy="946942"/>
          </a:xfrm>
          <a:prstGeom prst="rect">
            <a:avLst/>
          </a:prstGeom>
        </p:spPr>
      </p:pic>
      <p:sp>
        <p:nvSpPr>
          <p:cNvPr id="9" name="Freeform 8">
            <a:extLst>
              <a:ext uri="{FF2B5EF4-FFF2-40B4-BE49-F238E27FC236}">
                <a16:creationId xmlns:a16="http://schemas.microsoft.com/office/drawing/2014/main" id="{37189741-2033-F4EA-1070-0CD33D956EA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858603" y="-457948"/>
            <a:ext cx="4884560" cy="4893225"/>
          </a:xfrm>
          <a:custGeom>
            <a:avLst/>
            <a:gdLst>
              <a:gd name="csX0" fmla="*/ 2477391 w 4946008"/>
              <a:gd name="csY0" fmla="*/ 0 h 4954782"/>
              <a:gd name="csX1" fmla="*/ 4941992 w 4946008"/>
              <a:gd name="csY1" fmla="*/ 2224092 h 4954782"/>
              <a:gd name="csX2" fmla="*/ 4946008 w 4946008"/>
              <a:gd name="csY2" fmla="*/ 2303634 h 4954782"/>
              <a:gd name="csX3" fmla="*/ 4946008 w 4946008"/>
              <a:gd name="csY3" fmla="*/ 2651149 h 4954782"/>
              <a:gd name="csX4" fmla="*/ 4941992 w 4946008"/>
              <a:gd name="csY4" fmla="*/ 2730690 h 4954782"/>
              <a:gd name="csX5" fmla="*/ 2477391 w 4946008"/>
              <a:gd name="csY5" fmla="*/ 4954782 h 4954782"/>
              <a:gd name="csX6" fmla="*/ 0 w 4946008"/>
              <a:gd name="csY6" fmla="*/ 2477391 h 4954782"/>
              <a:gd name="csX7" fmla="*/ 2477391 w 4946008"/>
              <a:gd name="csY7" fmla="*/ 0 h 495478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4946008" h="4954782">
                <a:moveTo>
                  <a:pt x="2477391" y="0"/>
                </a:moveTo>
                <a:cubicBezTo>
                  <a:pt x="3760102" y="0"/>
                  <a:pt x="4815125" y="974853"/>
                  <a:pt x="4941992" y="2224092"/>
                </a:cubicBezTo>
                <a:lnTo>
                  <a:pt x="4946008" y="2303634"/>
                </a:lnTo>
                <a:lnTo>
                  <a:pt x="4946008" y="2651149"/>
                </a:lnTo>
                <a:lnTo>
                  <a:pt x="4941992" y="2730690"/>
                </a:lnTo>
                <a:cubicBezTo>
                  <a:pt x="4815125" y="3979929"/>
                  <a:pt x="3760102" y="4954782"/>
                  <a:pt x="2477391" y="4954782"/>
                </a:cubicBezTo>
                <a:cubicBezTo>
                  <a:pt x="1109166" y="4954782"/>
                  <a:pt x="0" y="3845616"/>
                  <a:pt x="0" y="2477391"/>
                </a:cubicBezTo>
                <a:cubicBezTo>
                  <a:pt x="0" y="1109166"/>
                  <a:pt x="1109166" y="0"/>
                  <a:pt x="247739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10" name="Orange shape">
            <a:extLst>
              <a:ext uri="{FF2B5EF4-FFF2-40B4-BE49-F238E27FC236}">
                <a16:creationId xmlns:a16="http://schemas.microsoft.com/office/drawing/2014/main" id="{87794FBA-5F26-438C-FD65-DE004C8E7C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37570" y="-564551"/>
            <a:ext cx="4926627" cy="5106431"/>
          </a:xfr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lvl="0"/>
            <a:r>
              <a:rPr lang="en-US"/>
              <a:t> 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708F0EE1-2752-0B5D-BFAF-8C264D14440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78639" y="3433302"/>
            <a:ext cx="27831033" cy="2422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5629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Q and A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662DFD-235D-6889-17D4-6D8CE235A2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610" y="2691715"/>
            <a:ext cx="5616390" cy="2384508"/>
          </a:xfrm>
        </p:spPr>
        <p:txBody>
          <a:bodyPr anchor="b">
            <a:noAutofit/>
          </a:bodyPr>
          <a:lstStyle>
            <a:lvl1pPr algn="ctr">
              <a:defRPr sz="16600"/>
            </a:lvl1pPr>
          </a:lstStyle>
          <a:p>
            <a:r>
              <a:rPr lang="en-US"/>
              <a:t>Q&amp;A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935F70-A728-30CC-EEA4-04C1E94A38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EF0FE-3FF2-430B-A2D4-C15FECF4128B}" type="datetime1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DA598C-3804-4897-E5F9-9B2A595128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Integral Care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4ED84E-CC19-F4D2-0276-2BE231AC3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2C110-431D-944C-AF63-8315F9BDBACE}" type="slidenum">
              <a:rPr lang="en-US" smtClean="0"/>
              <a:t>‹#›</a:t>
            </a:fld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4D4D44A-6AF6-D066-44FE-073D91AF7E2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flipH="1">
            <a:off x="6280870" y="3873290"/>
            <a:ext cx="11822259" cy="102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2278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Dar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3D0A0D-5D23-5316-F05C-C414EC5D1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9209" y="1676400"/>
            <a:ext cx="5658161" cy="806068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821138-CE3D-79E4-4ABF-3DFAB3479F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85000"/>
                  </a:schemeClr>
                </a:solidFill>
              </a:defRPr>
            </a:lvl1pPr>
          </a:lstStyle>
          <a:p>
            <a:fld id="{8E16930D-D6E5-4544-82EF-CED53512D140}" type="datetime1">
              <a:rPr lang="en-US" smtClean="0"/>
              <a:t>8/5/2026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117878B-200B-2420-A78F-0CF02D99F1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85000"/>
                  </a:schemeClr>
                </a:solidFill>
              </a:defRPr>
            </a:lvl1pPr>
          </a:lstStyle>
          <a:p>
            <a:r>
              <a:rPr lang="en-US">
                <a:solidFill>
                  <a:schemeClr val="tx2">
                    <a:lumMod val="85000"/>
                  </a:schemeClr>
                </a:solidFill>
              </a:rPr>
              <a:t>Integral Care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5B56839-73CE-6F64-9787-6C339036C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85000"/>
                  </a:schemeClr>
                </a:solidFill>
              </a:defRPr>
            </a:lvl1pPr>
          </a:lstStyle>
          <a:p>
            <a:fld id="{1992C110-431D-944C-AF63-8315F9BDBAC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6C436D1A-0E6F-7D8C-4FD7-7E495C1A688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492993" y="1676400"/>
            <a:ext cx="3096260" cy="3505200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B1EA7479-2FA8-14AF-A041-C8FBC5FF683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79747" y="2584890"/>
            <a:ext cx="2597084" cy="226044"/>
          </a:xfrm>
          <a:prstGeom prst="rect">
            <a:avLst/>
          </a:prstGeom>
        </p:spPr>
      </p:pic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96236492-0A9C-13FE-5AF9-CC3F86DF6DC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152043" y="3451633"/>
            <a:ext cx="5655327" cy="1729967"/>
          </a:xfrm>
        </p:spPr>
        <p:txBody>
          <a:bodyPr anchor="b">
            <a:normAutofit/>
          </a:bodyPr>
          <a:lstStyle>
            <a:lvl1pPr algn="ctr">
              <a:defRPr sz="3200"/>
            </a:lvl1pPr>
            <a:lvl2pPr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507007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351A59-E2E8-DC6F-4A7A-B67F5385EC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1682FC-108B-0400-4F1E-69F1F0C39E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8A7BDB-A9CF-1C4D-241B-3E974B33F0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8208-0226-42D9-973C-D65BC15A3583}" type="datetime1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9AF67F-6D47-1576-F12B-458A2591D8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Integral Care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4EC061-2B02-BE19-DAA8-574A8FBBDF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2C110-431D-944C-AF63-8315F9BDBA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86774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F1EFBA9-D94A-0395-9D48-36FA120506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247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3285A8E-F481-C5ED-08AC-0B6DAF587F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79610" y="365125"/>
            <a:ext cx="809289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ACB5C9-4B4E-CFC9-476A-A6426FF706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4DB1-D31F-4EE8-8BC4-23170AF007E3}" type="datetime1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07D5D7-B77B-EFC9-8760-842E7052C7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Integral Care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604506-6A3E-4CA4-81AC-48981BEC2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2C110-431D-944C-AF63-8315F9BDBA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00202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2302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Duotone Shap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124E00-3466-7118-25A1-87E9DDD4B5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9988" y="2746065"/>
            <a:ext cx="5967397" cy="2387600"/>
          </a:xfrm>
        </p:spPr>
        <p:txBody>
          <a:bodyPr anchor="b">
            <a:normAutofit/>
          </a:bodyPr>
          <a:lstStyle>
            <a:lvl1pPr algn="l"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B1C48F-26E2-B554-3A7C-0A36A5DE7E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9988" y="5225740"/>
            <a:ext cx="5967397" cy="70504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8B6391-897C-3B58-95F9-0C50D731CA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8776E-F1DD-4AE5-BF9F-85B8B20F9395}" type="datetime1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CBDD69-4AD2-6945-6E94-9016AD1D3E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Integral Care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7851B0-026B-FDF3-3EE8-74A4B8DA0E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effectLst/>
        </p:spPr>
        <p:txBody>
          <a:bodyPr/>
          <a:lstStyle/>
          <a:p>
            <a:fld id="{1992C110-431D-944C-AF63-8315F9BDBACE}" type="slidenum">
              <a:rPr lang="en-US" smtClean="0"/>
              <a:t>‹#›</a:t>
            </a:fld>
            <a:endParaRPr lang="en-US"/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09AD101-0B25-A15B-E205-7CA7762234F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5365855">
            <a:off x="6147858" y="1443809"/>
            <a:ext cx="3560115" cy="3193632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D41E5A95-957F-2AF5-1B96-03AEC482902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29989" y="731030"/>
            <a:ext cx="3883414" cy="898938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BB22EF5B-CB68-E901-B30A-2F3A376099F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74148" y="-388058"/>
            <a:ext cx="3395396" cy="3519315"/>
          </a:xfrm>
          <a:prstGeom prst="rect">
            <a:avLst/>
          </a:prstGeom>
        </p:spPr>
      </p:pic>
      <p:sp>
        <p:nvSpPr>
          <p:cNvPr id="32" name="Freeform 31">
            <a:extLst>
              <a:ext uri="{FF2B5EF4-FFF2-40B4-BE49-F238E27FC236}">
                <a16:creationId xmlns:a16="http://schemas.microsoft.com/office/drawing/2014/main" id="{08F899C0-45A8-CA42-8237-05CA23B824C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520400" y="1769028"/>
            <a:ext cx="4884560" cy="4893225"/>
          </a:xfrm>
          <a:custGeom>
            <a:avLst/>
            <a:gdLst>
              <a:gd name="csX0" fmla="*/ 2477391 w 4946008"/>
              <a:gd name="csY0" fmla="*/ 0 h 4954782"/>
              <a:gd name="csX1" fmla="*/ 4941992 w 4946008"/>
              <a:gd name="csY1" fmla="*/ 2224092 h 4954782"/>
              <a:gd name="csX2" fmla="*/ 4946008 w 4946008"/>
              <a:gd name="csY2" fmla="*/ 2303634 h 4954782"/>
              <a:gd name="csX3" fmla="*/ 4946008 w 4946008"/>
              <a:gd name="csY3" fmla="*/ 2651149 h 4954782"/>
              <a:gd name="csX4" fmla="*/ 4941992 w 4946008"/>
              <a:gd name="csY4" fmla="*/ 2730690 h 4954782"/>
              <a:gd name="csX5" fmla="*/ 2477391 w 4946008"/>
              <a:gd name="csY5" fmla="*/ 4954782 h 4954782"/>
              <a:gd name="csX6" fmla="*/ 0 w 4946008"/>
              <a:gd name="csY6" fmla="*/ 2477391 h 4954782"/>
              <a:gd name="csX7" fmla="*/ 2477391 w 4946008"/>
              <a:gd name="csY7" fmla="*/ 0 h 495478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4946008" h="4954782">
                <a:moveTo>
                  <a:pt x="2477391" y="0"/>
                </a:moveTo>
                <a:cubicBezTo>
                  <a:pt x="3760102" y="0"/>
                  <a:pt x="4815125" y="974853"/>
                  <a:pt x="4941992" y="2224092"/>
                </a:cubicBezTo>
                <a:lnTo>
                  <a:pt x="4946008" y="2303634"/>
                </a:lnTo>
                <a:lnTo>
                  <a:pt x="4946008" y="2651149"/>
                </a:lnTo>
                <a:lnTo>
                  <a:pt x="4941992" y="2730690"/>
                </a:lnTo>
                <a:cubicBezTo>
                  <a:pt x="4815125" y="3979929"/>
                  <a:pt x="3760102" y="4954782"/>
                  <a:pt x="2477391" y="4954782"/>
                </a:cubicBezTo>
                <a:cubicBezTo>
                  <a:pt x="1109166" y="4954782"/>
                  <a:pt x="0" y="3845616"/>
                  <a:pt x="0" y="2477391"/>
                </a:cubicBezTo>
                <a:cubicBezTo>
                  <a:pt x="0" y="1109166"/>
                  <a:pt x="1109166" y="0"/>
                  <a:pt x="247739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27" name="Orange shape">
            <a:extLst>
              <a:ext uri="{FF2B5EF4-FFF2-40B4-BE49-F238E27FC236}">
                <a16:creationId xmlns:a16="http://schemas.microsoft.com/office/drawing/2014/main" id="{E77E9EE8-BB0D-97DC-41E7-F7FC41EE283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3" hasCustomPrompt="1"/>
          </p:nvPr>
        </p:nvSpPr>
        <p:spPr>
          <a:xfrm>
            <a:off x="7499367" y="1662425"/>
            <a:ext cx="4926627" cy="5106431"/>
          </a:xfr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lvl="0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300777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 Duotone Shape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124E00-3466-7118-25A1-87E9DDD4B5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9988" y="2746065"/>
            <a:ext cx="5967397" cy="2387600"/>
          </a:xfrm>
        </p:spPr>
        <p:txBody>
          <a:bodyPr anchor="b">
            <a:normAutofit/>
          </a:bodyPr>
          <a:lstStyle>
            <a:lvl1pPr algn="l"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B1C48F-26E2-B554-3A7C-0A36A5DE7E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9988" y="5225740"/>
            <a:ext cx="5967397" cy="70504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8B6391-897C-3B58-95F9-0C50D731CA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85000"/>
                  </a:schemeClr>
                </a:solidFill>
              </a:defRPr>
            </a:lvl1pPr>
          </a:lstStyle>
          <a:p>
            <a:fld id="{BAF79AE0-D61A-42A8-A80B-3C33BC25C248}" type="datetime1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CBDD69-4AD2-6945-6E94-9016AD1D3E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85000"/>
                  </a:schemeClr>
                </a:solidFill>
              </a:defRPr>
            </a:lvl1pPr>
          </a:lstStyle>
          <a:p>
            <a:r>
              <a:rPr lang="en-US"/>
              <a:t>Integral Care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7851B0-026B-FDF3-3EE8-74A4B8DA0E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effectLst/>
        </p:spPr>
        <p:txBody>
          <a:bodyPr/>
          <a:lstStyle>
            <a:lvl1pPr>
              <a:defRPr>
                <a:solidFill>
                  <a:schemeClr val="tx2">
                    <a:lumMod val="85000"/>
                  </a:schemeClr>
                </a:solidFill>
              </a:defRPr>
            </a:lvl1pPr>
          </a:lstStyle>
          <a:p>
            <a:fld id="{1992C110-431D-944C-AF63-8315F9BDBAC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09AD101-0B25-A15B-E205-7CA7762234F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5365855">
            <a:off x="6147858" y="1443809"/>
            <a:ext cx="3560115" cy="3193632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D41E5A95-957F-2AF5-1B96-03AEC482902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29989" y="731030"/>
            <a:ext cx="3883414" cy="898938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BB22EF5B-CB68-E901-B30A-2F3A376099F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74148" y="-388058"/>
            <a:ext cx="3395396" cy="3519315"/>
          </a:xfrm>
          <a:prstGeom prst="rect">
            <a:avLst/>
          </a:prstGeom>
        </p:spPr>
      </p:pic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08F899C0-45A8-CA42-8237-05CA23B824C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520400" y="1769028"/>
            <a:ext cx="4884560" cy="4893225"/>
          </a:xfrm>
          <a:custGeom>
            <a:avLst/>
            <a:gdLst>
              <a:gd name="csX0" fmla="*/ 2477391 w 4946008"/>
              <a:gd name="csY0" fmla="*/ 0 h 4954782"/>
              <a:gd name="csX1" fmla="*/ 4941992 w 4946008"/>
              <a:gd name="csY1" fmla="*/ 2224092 h 4954782"/>
              <a:gd name="csX2" fmla="*/ 4946008 w 4946008"/>
              <a:gd name="csY2" fmla="*/ 2303634 h 4954782"/>
              <a:gd name="csX3" fmla="*/ 4946008 w 4946008"/>
              <a:gd name="csY3" fmla="*/ 2651149 h 4954782"/>
              <a:gd name="csX4" fmla="*/ 4941992 w 4946008"/>
              <a:gd name="csY4" fmla="*/ 2730690 h 4954782"/>
              <a:gd name="csX5" fmla="*/ 2477391 w 4946008"/>
              <a:gd name="csY5" fmla="*/ 4954782 h 4954782"/>
              <a:gd name="csX6" fmla="*/ 0 w 4946008"/>
              <a:gd name="csY6" fmla="*/ 2477391 h 4954782"/>
              <a:gd name="csX7" fmla="*/ 2477391 w 4946008"/>
              <a:gd name="csY7" fmla="*/ 0 h 495478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4946008" h="4954782">
                <a:moveTo>
                  <a:pt x="2477391" y="0"/>
                </a:moveTo>
                <a:cubicBezTo>
                  <a:pt x="3760102" y="0"/>
                  <a:pt x="4815125" y="974853"/>
                  <a:pt x="4941992" y="2224092"/>
                </a:cubicBezTo>
                <a:lnTo>
                  <a:pt x="4946008" y="2303634"/>
                </a:lnTo>
                <a:lnTo>
                  <a:pt x="4946008" y="2651149"/>
                </a:lnTo>
                <a:lnTo>
                  <a:pt x="4941992" y="2730690"/>
                </a:lnTo>
                <a:cubicBezTo>
                  <a:pt x="4815125" y="3979929"/>
                  <a:pt x="3760102" y="4954782"/>
                  <a:pt x="2477391" y="4954782"/>
                </a:cubicBezTo>
                <a:cubicBezTo>
                  <a:pt x="1109166" y="4954782"/>
                  <a:pt x="0" y="3845616"/>
                  <a:pt x="0" y="2477391"/>
                </a:cubicBezTo>
                <a:cubicBezTo>
                  <a:pt x="0" y="1109166"/>
                  <a:pt x="1109166" y="0"/>
                  <a:pt x="247739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27" name="Orange shape">
            <a:extLst>
              <a:ext uri="{FF2B5EF4-FFF2-40B4-BE49-F238E27FC236}">
                <a16:creationId xmlns:a16="http://schemas.microsoft.com/office/drawing/2014/main" id="{E77E9EE8-BB0D-97DC-41E7-F7FC41EE283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3" hasCustomPrompt="1"/>
          </p:nvPr>
        </p:nvSpPr>
        <p:spPr>
          <a:xfrm>
            <a:off x="7499367" y="1662425"/>
            <a:ext cx="4926627" cy="5106431"/>
          </a:xfr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lvl="0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700023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A76338-18D5-9A45-E959-39A6DFD043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FE9E7B-0DEB-6211-13C0-4263FC7B57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BA9843-850B-D426-74CD-C1265EC14C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A3BA2-4CF7-4AEF-97B4-5228FA0EACB0}" type="datetime1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632DDE-72B1-427D-865D-845978A3DE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Integral Care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D38231-6F06-41C4-FBCA-33365B5425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2C110-431D-944C-AF63-8315F9BDBA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260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47FAA5-8C66-EA7E-CC11-FF79494369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3F0736-CFAB-0BC9-6F0D-B699F19684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9610" y="1632857"/>
            <a:ext cx="5540190" cy="45441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9B0A5D-6D67-246C-C5B8-E992334496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24457" y="1632857"/>
            <a:ext cx="5540188" cy="45441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EC8006-5EE9-2E2E-3B65-17DAB66E7E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43FA5-A4E0-4727-9AA9-166803F6C24B}" type="datetime1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D7E005-2FF9-A13C-E33C-299E9EA021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Integral Care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7CCE0-D1A5-CE30-E13B-D6D6A9FA2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2C110-431D-944C-AF63-8315F9BDBA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9248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47FAA5-8C66-EA7E-CC11-FF79494369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3F0736-CFAB-0BC9-6F0D-B699F19684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9610" y="1624693"/>
            <a:ext cx="3656961" cy="455227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9B0A5D-6D67-246C-C5B8-E992334496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107683" y="1624693"/>
            <a:ext cx="3656962" cy="455227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EC8006-5EE9-2E2E-3B65-17DAB66E7E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8A661-C86D-4E60-A973-29B0C97C11A7}" type="datetime1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D7E005-2FF9-A13C-E33C-299E9EA021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Integral Care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7CCE0-D1A5-CE30-E13B-D6D6A9FA2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2C110-431D-944C-AF63-8315F9BDBAC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4B7DEE7F-E3C6-CA6B-E5DB-C80A2F902A53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293646" y="1624693"/>
            <a:ext cx="3656962" cy="455227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430479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image" Target="../media/image1.svg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0765DBE-35CF-8775-320A-FD63D12F74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610" y="356161"/>
            <a:ext cx="10493190" cy="10138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E40480-BFE1-744E-C0F8-AC22260F2E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9610" y="1628309"/>
            <a:ext cx="11274552" cy="45396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85644A-1EA4-F3DB-7AB7-64912C7883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206316" y="6364754"/>
            <a:ext cx="7664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F3B68AF-8C45-4B90-8CEC-157ED1F2C7BB}" type="datetime1">
              <a:rPr lang="en-US" smtClean="0"/>
              <a:t>8/5/2026</a:t>
            </a:fld>
            <a:endParaRPr lang="en-US" sz="100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3B71E5-CA4B-A909-137E-DF8D91218B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79610" y="6364754"/>
            <a:ext cx="95922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sz="1000"/>
              <a:t>Integral Care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E9EDA7-1555-3D8A-EBD9-32E0FB40AD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07270" y="6356350"/>
            <a:ext cx="6468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992C110-431D-944C-AF63-8315F9BDBACE}" type="slidenum">
              <a:rPr lang="en-US" smtClean="0"/>
              <a:pPr/>
              <a:t>‹#›</a:t>
            </a:fld>
            <a:endParaRPr lang="en-US" b="1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60BE6BF2-0DC7-3907-DB30-B4B37DF7F49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6"/>
              </a:ext>
            </a:extLst>
          </a:blip>
          <a:stretch>
            <a:fillRect/>
          </a:stretch>
        </p:blipFill>
        <p:spPr>
          <a:xfrm>
            <a:off x="11311465" y="356161"/>
            <a:ext cx="527361" cy="711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934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4" r:id="rId2"/>
    <p:sldLayoutId id="2147483692" r:id="rId3"/>
    <p:sldLayoutId id="2147483693" r:id="rId4"/>
    <p:sldLayoutId id="2147483665" r:id="rId5"/>
    <p:sldLayoutId id="2147483698" r:id="rId6"/>
    <p:sldLayoutId id="2147483650" r:id="rId7"/>
    <p:sldLayoutId id="2147483652" r:id="rId8"/>
    <p:sldLayoutId id="2147483660" r:id="rId9"/>
    <p:sldLayoutId id="2147483696" r:id="rId10"/>
    <p:sldLayoutId id="2147483653" r:id="rId11"/>
    <p:sldLayoutId id="2147483654" r:id="rId12"/>
    <p:sldLayoutId id="2147483661" r:id="rId13"/>
    <p:sldLayoutId id="2147483667" r:id="rId14"/>
    <p:sldLayoutId id="2147483690" r:id="rId15"/>
    <p:sldLayoutId id="2147483699" r:id="rId16"/>
    <p:sldLayoutId id="2147483679" r:id="rId17"/>
    <p:sldLayoutId id="2147483686" r:id="rId18"/>
    <p:sldLayoutId id="2147483687" r:id="rId19"/>
    <p:sldLayoutId id="2147483695" r:id="rId20"/>
    <p:sldLayoutId id="2147483655" r:id="rId21"/>
    <p:sldLayoutId id="2147483668" r:id="rId22"/>
    <p:sldLayoutId id="2147483689" r:id="rId23"/>
    <p:sldLayoutId id="2147483700" r:id="rId24"/>
    <p:sldLayoutId id="2147483656" r:id="rId25"/>
    <p:sldLayoutId id="2147483657" r:id="rId26"/>
    <p:sldLayoutId id="2147483671" r:id="rId27"/>
    <p:sldLayoutId id="2147483688" r:id="rId28"/>
    <p:sldLayoutId id="2147483703" r:id="rId29"/>
    <p:sldLayoutId id="2147483672" r:id="rId30"/>
    <p:sldLayoutId id="2147483673" r:id="rId31"/>
    <p:sldLayoutId id="2147483682" r:id="rId32"/>
    <p:sldLayoutId id="2147483704" r:id="rId33"/>
    <p:sldLayoutId id="2147483676" r:id="rId34"/>
    <p:sldLayoutId id="2147483670" r:id="rId35"/>
    <p:sldLayoutId id="2147483669" r:id="rId36"/>
    <p:sldLayoutId id="2147483685" r:id="rId37"/>
    <p:sldLayoutId id="2147483701" r:id="rId38"/>
    <p:sldLayoutId id="2147483678" r:id="rId39"/>
    <p:sldLayoutId id="2147483702" r:id="rId40"/>
    <p:sldLayoutId id="2147483677" r:id="rId41"/>
    <p:sldLayoutId id="2147483658" r:id="rId42"/>
    <p:sldLayoutId id="2147483659" r:id="rId43"/>
    <p:sldLayoutId id="2147483706" r:id="rId4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600"/>
        </a:spcBef>
        <a:buClr>
          <a:schemeClr val="accent1"/>
        </a:buClr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34925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SzPct val="110000"/>
        <a:buFont typeface="Arial" panose="020B0604020202020204" pitchFamily="34" charset="0"/>
        <a:buChar char="•"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57785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System Font Regular"/>
        <a:buChar char="-"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804863" indent="-227013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SzPct val="80000"/>
        <a:buFont typeface="Courier New" panose="02070309020205020404" pitchFamily="49" charset="0"/>
        <a:buChar char="o"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033463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SzPct val="80000"/>
        <a:buFont typeface="Wingdings" pitchFamily="2" charset="2"/>
        <a:buChar char="§"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orient="horz" pos="1008" userDrawn="1">
          <p15:clr>
            <a:srgbClr val="F26B43"/>
          </p15:clr>
        </p15:guide>
        <p15:guide id="4" orient="horz" pos="864" userDrawn="1">
          <p15:clr>
            <a:srgbClr val="F26B43"/>
          </p15:clr>
        </p15:guide>
        <p15:guide id="5" orient="horz" pos="3888" userDrawn="1">
          <p15:clr>
            <a:srgbClr val="F26B43"/>
          </p15:clr>
        </p15:guide>
        <p15:guide id="6" orient="horz" pos="21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39.svg"/><Relationship Id="rId5" Type="http://schemas.openxmlformats.org/officeDocument/2006/relationships/image" Target="../media/image38.svg"/><Relationship Id="rId4" Type="http://schemas.openxmlformats.org/officeDocument/2006/relationships/image" Target="../media/image37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4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8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11" Type="http://schemas.openxmlformats.org/officeDocument/2006/relationships/image" Target="../media/image30.jpe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jpeg"/><Relationship Id="rId9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6D8B82-5587-EAEC-FAB3-6AD00B19EEB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FY2027 Draft Budget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AB6786-8D6B-4979-CA68-1B239D458FD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/>
              <a:t>Who We Are, How We Support Our Community and a Draft of our Financial Budget</a:t>
            </a:r>
          </a:p>
        </p:txBody>
      </p:sp>
      <p:pic>
        <p:nvPicPr>
          <p:cNvPr id="25" name="Picture Placeholder 24">
            <a:extLst>
              <a:ext uri="{FF2B5EF4-FFF2-40B4-BE49-F238E27FC236}">
                <a16:creationId xmlns:a16="http://schemas.microsoft.com/office/drawing/2014/main" id="{BE630F41-2D98-A3CE-7C16-AF74178C15D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l="97" r="97"/>
          <a:stretch/>
        </p:blipFill>
        <p:spPr>
          <a:custGeom>
            <a:avLst/>
            <a:gdLst>
              <a:gd name="csX0" fmla="*/ 2477391 w 4946008"/>
              <a:gd name="csY0" fmla="*/ 0 h 4954782"/>
              <a:gd name="csX1" fmla="*/ 4941992 w 4946008"/>
              <a:gd name="csY1" fmla="*/ 2224092 h 4954782"/>
              <a:gd name="csX2" fmla="*/ 4946008 w 4946008"/>
              <a:gd name="csY2" fmla="*/ 2303634 h 4954782"/>
              <a:gd name="csX3" fmla="*/ 4946008 w 4946008"/>
              <a:gd name="csY3" fmla="*/ 2651149 h 4954782"/>
              <a:gd name="csX4" fmla="*/ 4941992 w 4946008"/>
              <a:gd name="csY4" fmla="*/ 2730690 h 4954782"/>
              <a:gd name="csX5" fmla="*/ 2477391 w 4946008"/>
              <a:gd name="csY5" fmla="*/ 4954782 h 4954782"/>
              <a:gd name="csX6" fmla="*/ 0 w 4946008"/>
              <a:gd name="csY6" fmla="*/ 2477391 h 4954782"/>
              <a:gd name="csX7" fmla="*/ 2477391 w 4946008"/>
              <a:gd name="csY7" fmla="*/ 0 h 495478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4946008" h="4954782">
                <a:moveTo>
                  <a:pt x="2477391" y="0"/>
                </a:moveTo>
                <a:cubicBezTo>
                  <a:pt x="3760102" y="0"/>
                  <a:pt x="4815125" y="974853"/>
                  <a:pt x="4941992" y="2224092"/>
                </a:cubicBezTo>
                <a:lnTo>
                  <a:pt x="4946008" y="2303634"/>
                </a:lnTo>
                <a:lnTo>
                  <a:pt x="4946008" y="2651149"/>
                </a:lnTo>
                <a:lnTo>
                  <a:pt x="4941992" y="2730690"/>
                </a:lnTo>
                <a:cubicBezTo>
                  <a:pt x="4815125" y="3979929"/>
                  <a:pt x="3760102" y="4954782"/>
                  <a:pt x="2477391" y="4954782"/>
                </a:cubicBezTo>
                <a:cubicBezTo>
                  <a:pt x="1109166" y="4954782"/>
                  <a:pt x="0" y="3845616"/>
                  <a:pt x="0" y="2477391"/>
                </a:cubicBezTo>
                <a:cubicBezTo>
                  <a:pt x="0" y="1109166"/>
                  <a:pt x="1109166" y="0"/>
                  <a:pt x="2477391" y="0"/>
                </a:cubicBez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CC43DEC-3CBB-F9DF-9000-08FA1F50CDC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8172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9586" y="326405"/>
            <a:ext cx="10712826" cy="954899"/>
          </a:xfrm>
        </p:spPr>
        <p:txBody>
          <a:bodyPr>
            <a:normAutofit/>
          </a:bodyPr>
          <a:lstStyle/>
          <a:p>
            <a:r>
              <a:rPr lang="en-US" b="0"/>
              <a:t>Where We Serve, By the Numbers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AAB9988-6AD2-A008-5CA7-CB84255722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203" y="1150842"/>
            <a:ext cx="10972834" cy="5380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0423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ECD363-941B-7E0A-9A7C-5F35F952A6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1EC2D7-0077-340A-A479-4D73E32FD9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8229"/>
            <a:ext cx="10515600" cy="797103"/>
          </a:xfrm>
        </p:spPr>
        <p:txBody>
          <a:bodyPr>
            <a:normAutofit fontScale="90000"/>
          </a:bodyPr>
          <a:lstStyle/>
          <a:p>
            <a:r>
              <a:rPr lang="en-US" sz="3600"/>
              <a:t>Mobile Clinics: Meeting Clients Where They Are</a:t>
            </a:r>
            <a:br>
              <a:rPr lang="en-US" b="0"/>
            </a:br>
            <a:endParaRPr lang="en-US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D35D0793-F082-C289-982F-16E81DC45E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02398"/>
            <a:ext cx="5334000" cy="4957967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/>
              <a:t>Launched in February 2025, the mobile mental health van dedicates 70% of its time to serving individuals experiencing homelessness. </a:t>
            </a:r>
            <a:endParaRPr lang="en-US" sz="2400">
              <a:highlight>
                <a:srgbClr val="FFFF00"/>
              </a:highlight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/>
              <a:t>The mobile unit travels to high-need locations including: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en-US"/>
              <a:t>Homeless shelters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en-US"/>
              <a:t>Encampments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en-US"/>
              <a:t>Downtown Austin Community Court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en-US"/>
              <a:t>Rural and underserved areas across Travis County</a:t>
            </a:r>
          </a:p>
          <a:p>
            <a:pPr marL="342900" indent="-342900"/>
            <a:endParaRPr lang="en-US" sz="200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F87D2CC-2179-B343-01F0-70AF47C31CB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rcRect b="11166"/>
          <a:stretch>
            <a:fillRect/>
          </a:stretch>
        </p:blipFill>
        <p:spPr>
          <a:xfrm>
            <a:off x="6412366" y="1202398"/>
            <a:ext cx="5181600" cy="345224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2CFD5FA-4F75-40E9-DFFE-9C728EABE7AF}"/>
              </a:ext>
            </a:extLst>
          </p:cNvPr>
          <p:cNvSpPr txBox="1"/>
          <p:nvPr/>
        </p:nvSpPr>
        <p:spPr>
          <a:xfrm>
            <a:off x="6412366" y="4694814"/>
            <a:ext cx="530066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>
                <a:solidFill>
                  <a:schemeClr val="tx2"/>
                </a:solidFill>
              </a:rPr>
              <a:t>Fully equipped hub for integrated care, outfitted to deliver mental health, substance use, and general medical services in the field. 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5412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715D25-854B-CC54-B449-227FF46F1A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54790F-4807-CD95-021B-9C8C4AC9CD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895" y="365125"/>
            <a:ext cx="11017827" cy="797103"/>
          </a:xfrm>
        </p:spPr>
        <p:txBody>
          <a:bodyPr>
            <a:normAutofit/>
          </a:bodyPr>
          <a:lstStyle/>
          <a:p>
            <a:r>
              <a:rPr lang="en-US"/>
              <a:t>Housing Services Impact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FC04A9-90B8-7318-1CAB-001081091A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5895" y="1528944"/>
            <a:ext cx="6336905" cy="4732724"/>
          </a:xfrm>
        </p:spPr>
        <p:txBody>
          <a:bodyPr>
            <a:normAutofit fontScale="925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/>
              <a:t>Stable housing is foundational to recovery, health, and overall well-being.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/>
              <a:t>In FY25, 1 in 5 Integral Care clients experienced homelessness.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/>
              <a:t>A full continuum of housing and homeless services to move individuals from crisis and street homelessness to long-term housing stability.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/>
              <a:t>Homelessness prevention, rapid rehousing, affordable housing development, and permanent supportive housing.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/>
              <a:t>In FY25, 3,932 clients were served through Homeless Outreach &amp; Housing Services.</a:t>
            </a:r>
          </a:p>
          <a:p>
            <a:pPr fontAlgn="base"/>
            <a:endParaRPr lang="en-US"/>
          </a:p>
        </p:txBody>
      </p:sp>
      <p:pic>
        <p:nvPicPr>
          <p:cNvPr id="4" name="Picture 3" descr="A chart of a house with text&#10;&#10;AI-generated content may be incorrect.">
            <a:extLst>
              <a:ext uri="{FF2B5EF4-FFF2-40B4-BE49-F238E27FC236}">
                <a16:creationId xmlns:a16="http://schemas.microsoft.com/office/drawing/2014/main" id="{B1DD041B-5C84-070C-458D-7EFE35613DC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6764" t="9746" r="15673" b="13393"/>
          <a:stretch>
            <a:fillRect/>
          </a:stretch>
        </p:blipFill>
        <p:spPr>
          <a:xfrm>
            <a:off x="7379369" y="1283368"/>
            <a:ext cx="4366061" cy="4903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1917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46F83F-1FB3-F790-59A8-1F02129781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74603D-F389-F07F-13D3-82C7690816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8899" y="2471335"/>
            <a:ext cx="5616390" cy="2387600"/>
          </a:xfrm>
        </p:spPr>
        <p:txBody>
          <a:bodyPr/>
          <a:lstStyle/>
          <a:p>
            <a:r>
              <a:rPr lang="en-US"/>
              <a:t>Who We Serve</a:t>
            </a:r>
          </a:p>
        </p:txBody>
      </p:sp>
    </p:spTree>
    <p:extLst>
      <p:ext uri="{BB962C8B-B14F-4D97-AF65-F5344CB8AC3E}">
        <p14:creationId xmlns:p14="http://schemas.microsoft.com/office/powerpoint/2010/main" val="2044604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val 13"/>
          <p:cNvSpPr/>
          <p:nvPr/>
        </p:nvSpPr>
        <p:spPr>
          <a:xfrm>
            <a:off x="8937925" y="2173125"/>
            <a:ext cx="1998518" cy="199851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6302040" y="2178185"/>
            <a:ext cx="1998518" cy="199851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3608341" y="2178185"/>
            <a:ext cx="1998518" cy="199851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1016000" y="2183245"/>
            <a:ext cx="1998518" cy="199851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093" y="791670"/>
            <a:ext cx="10515600" cy="797103"/>
          </a:xfrm>
        </p:spPr>
        <p:txBody>
          <a:bodyPr/>
          <a:lstStyle/>
          <a:p>
            <a:r>
              <a:rPr lang="en-US"/>
              <a:t>FY25 Overview</a:t>
            </a:r>
          </a:p>
        </p:txBody>
      </p:sp>
      <p:sp>
        <p:nvSpPr>
          <p:cNvPr id="4" name="Rectangle 3"/>
          <p:cNvSpPr/>
          <p:nvPr/>
        </p:nvSpPr>
        <p:spPr>
          <a:xfrm>
            <a:off x="681194" y="2797033"/>
            <a:ext cx="2655871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>
                <a:solidFill>
                  <a:schemeClr val="accent1"/>
                </a:solidFill>
              </a:rPr>
              <a:t>29,327</a:t>
            </a:r>
            <a:endParaRPr lang="en-US" sz="7200" b="1">
              <a:ln w="0"/>
              <a:solidFill>
                <a:schemeClr val="accent1"/>
              </a:solidFill>
              <a:effectLst>
                <a:outerShdw blurRad="38100" dist="19050" dir="2700000" algn="tl" rotWithShape="0">
                  <a:srgbClr val="016EB1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5623" y="4232528"/>
            <a:ext cx="26656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>
                <a:solidFill>
                  <a:srgbClr val="5E5E5E"/>
                </a:solidFill>
              </a:rPr>
              <a:t>Total Clients Served</a:t>
            </a:r>
            <a:br>
              <a:rPr lang="en-US" sz="2000" b="1">
                <a:solidFill>
                  <a:srgbClr val="5E5E5E"/>
                </a:solidFill>
              </a:rPr>
            </a:br>
            <a:endParaRPr lang="en-US" sz="2000" b="1">
              <a:solidFill>
                <a:srgbClr val="5E5E5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285794" y="2797033"/>
            <a:ext cx="2655871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>
                <a:solidFill>
                  <a:schemeClr val="accent1"/>
                </a:solidFill>
              </a:rPr>
              <a:t>486,407</a:t>
            </a:r>
            <a:endParaRPr lang="en-US" sz="7200" b="1">
              <a:ln w="0"/>
              <a:solidFill>
                <a:schemeClr val="accent1"/>
              </a:solidFill>
              <a:effectLst>
                <a:outerShdw blurRad="38100" dist="19050" dir="2700000" algn="tl" rotWithShape="0">
                  <a:srgbClr val="016EB1">
                    <a:alpha val="40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26435" y="4232528"/>
            <a:ext cx="28454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>
                <a:solidFill>
                  <a:srgbClr val="5E5E5E"/>
                </a:solidFill>
              </a:rPr>
              <a:t>Services provided </a:t>
            </a:r>
          </a:p>
        </p:txBody>
      </p:sp>
      <p:sp>
        <p:nvSpPr>
          <p:cNvPr id="8" name="Rectangle 7"/>
          <p:cNvSpPr/>
          <p:nvPr/>
        </p:nvSpPr>
        <p:spPr>
          <a:xfrm>
            <a:off x="5929406" y="2797033"/>
            <a:ext cx="2655871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rgbClr val="016EB1">
                      <a:alpha val="40000"/>
                    </a:srgbClr>
                  </a:outerShdw>
                </a:effectLst>
              </a:rPr>
              <a:t>1,172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334124" y="4232528"/>
            <a:ext cx="18464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>
                <a:solidFill>
                  <a:srgbClr val="5E5E5E"/>
                </a:solidFill>
              </a:rPr>
              <a:t>Integral Care Staff</a:t>
            </a:r>
          </a:p>
        </p:txBody>
      </p:sp>
      <p:sp>
        <p:nvSpPr>
          <p:cNvPr id="10" name="Rectangle 9"/>
          <p:cNvSpPr/>
          <p:nvPr/>
        </p:nvSpPr>
        <p:spPr>
          <a:xfrm>
            <a:off x="8626006" y="2797033"/>
            <a:ext cx="2655871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rgbClr val="016EB1">
                      <a:alpha val="40000"/>
                    </a:srgbClr>
                  </a:outerShdw>
                </a:effectLst>
              </a:rPr>
              <a:t>30+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817798" y="4232528"/>
            <a:ext cx="22387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>
                <a:solidFill>
                  <a:srgbClr val="5E5E5E"/>
                </a:solidFill>
              </a:rPr>
              <a:t>Programs and services offered</a:t>
            </a:r>
          </a:p>
        </p:txBody>
      </p:sp>
    </p:spTree>
    <p:extLst>
      <p:ext uri="{BB962C8B-B14F-4D97-AF65-F5344CB8AC3E}">
        <p14:creationId xmlns:p14="http://schemas.microsoft.com/office/powerpoint/2010/main" val="4056888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806FCB-13A2-D632-C804-6E12EBF923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172CAB-0116-72E9-A058-585445580D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586" y="326405"/>
            <a:ext cx="10712826" cy="954899"/>
          </a:xfrm>
        </p:spPr>
        <p:txBody>
          <a:bodyPr>
            <a:normAutofit/>
          </a:bodyPr>
          <a:lstStyle/>
          <a:p>
            <a:r>
              <a:rPr lang="en-US" sz="4000" b="0"/>
              <a:t>Number of Services Provided FY25</a:t>
            </a:r>
            <a:endParaRPr lang="en-US" b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A7C92F2-F81F-B901-725E-94279FC54991}"/>
              </a:ext>
            </a:extLst>
          </p:cNvPr>
          <p:cNvSpPr txBox="1"/>
          <p:nvPr/>
        </p:nvSpPr>
        <p:spPr>
          <a:xfrm>
            <a:off x="5939712" y="2605697"/>
            <a:ext cx="6097554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buNone/>
            </a:pPr>
            <a:r>
              <a:rPr lang="en-US" sz="3600" b="1" i="0">
                <a:solidFill>
                  <a:schemeClr val="tx2"/>
                </a:solidFill>
                <a:effectLst/>
              </a:rPr>
              <a:t>486,407</a:t>
            </a:r>
          </a:p>
          <a:p>
            <a:pPr algn="ctr">
              <a:spcAft>
                <a:spcPts val="2400"/>
              </a:spcAft>
              <a:buNone/>
            </a:pPr>
            <a:r>
              <a:rPr lang="en-US" sz="3600" b="0" i="0">
                <a:solidFill>
                  <a:schemeClr val="tx2"/>
                </a:solidFill>
                <a:effectLst/>
              </a:rPr>
              <a:t>Total services provided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64F6FB40-9909-641E-C332-447A88934C5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13300339"/>
              </p:ext>
            </p:extLst>
          </p:nvPr>
        </p:nvGraphicFramePr>
        <p:xfrm>
          <a:off x="352490" y="1354147"/>
          <a:ext cx="6925388" cy="47760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190622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Client Demographics FY25 | Age</a:t>
            </a:r>
            <a:endParaRPr lang="en-US">
              <a:solidFill>
                <a:srgbClr val="FF00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0E8E9ED-FAF8-88DF-FC8F-64D9162B8C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862" y="1171706"/>
            <a:ext cx="11070276" cy="5330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6834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57194A-8285-BF8E-908E-3CBF76846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ACF5FC-8200-062B-D238-8792D29140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8899" y="2471335"/>
            <a:ext cx="5616390" cy="2387600"/>
          </a:xfrm>
        </p:spPr>
        <p:txBody>
          <a:bodyPr/>
          <a:lstStyle/>
          <a:p>
            <a:r>
              <a:rPr lang="en-US"/>
              <a:t>FY27 </a:t>
            </a:r>
            <a:br>
              <a:rPr lang="en-US"/>
            </a:br>
            <a:r>
              <a:rPr lang="en-US"/>
              <a:t>Draft Budget</a:t>
            </a:r>
          </a:p>
        </p:txBody>
      </p:sp>
    </p:spTree>
    <p:extLst>
      <p:ext uri="{BB962C8B-B14F-4D97-AF65-F5344CB8AC3E}">
        <p14:creationId xmlns:p14="http://schemas.microsoft.com/office/powerpoint/2010/main" val="1940423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63330"/>
          </a:xfrm>
          <a:prstGeom prst="rect">
            <a:avLst/>
          </a:prstGeom>
          <a:solidFill>
            <a:schemeClr val="accent1"/>
          </a:solidFill>
          <a:ln w="12700">
            <a:solidFill>
              <a:srgbClr val="10243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786384"/>
            <a:ext cx="12191695" cy="68580"/>
          </a:xfrm>
          <a:prstGeom prst="rect">
            <a:avLst/>
          </a:prstGeom>
          <a:solidFill>
            <a:srgbClr val="E97132"/>
          </a:solidFill>
          <a:ln w="12700">
            <a:solidFill>
              <a:srgbClr val="E971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47472" y="146304"/>
            <a:ext cx="7589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2050" b="1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FY27 Budget Priorities → Strategic Plan Alignment</a:t>
            </a:r>
            <a:endParaRPr lang="en-US" sz="2050"/>
          </a:p>
        </p:txBody>
      </p:sp>
      <p:sp>
        <p:nvSpPr>
          <p:cNvPr id="5" name="Text 3"/>
          <p:cNvSpPr/>
          <p:nvPr/>
        </p:nvSpPr>
        <p:spPr>
          <a:xfrm>
            <a:off x="365760" y="502920"/>
            <a:ext cx="7543800" cy="1737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endParaRPr lang="en-US" sz="950">
              <a:solidFill>
                <a:srgbClr val="CADCFC"/>
              </a:solidFill>
            </a:endParaRPr>
          </a:p>
        </p:txBody>
      </p:sp>
      <p:sp>
        <p:nvSpPr>
          <p:cNvPr id="7" name="Text 5"/>
          <p:cNvSpPr/>
          <p:nvPr/>
        </p:nvSpPr>
        <p:spPr>
          <a:xfrm>
            <a:off x="530352" y="987552"/>
            <a:ext cx="2926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b="1">
                <a:solidFill>
                  <a:srgbClr val="1024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Budget priority</a:t>
            </a:r>
            <a:endParaRPr lang="en-US" sz="1050"/>
          </a:p>
        </p:txBody>
      </p:sp>
      <p:sp>
        <p:nvSpPr>
          <p:cNvPr id="8" name="Text 6"/>
          <p:cNvSpPr/>
          <p:nvPr/>
        </p:nvSpPr>
        <p:spPr>
          <a:xfrm>
            <a:off x="4572000" y="987552"/>
            <a:ext cx="3886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400" b="1">
                <a:solidFill>
                  <a:srgbClr val="1024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Strategic plan pillar + definition</a:t>
            </a:r>
            <a:endParaRPr lang="en-US" sz="1400"/>
          </a:p>
        </p:txBody>
      </p:sp>
      <p:sp>
        <p:nvSpPr>
          <p:cNvPr id="9" name="Text 7"/>
          <p:cNvSpPr/>
          <p:nvPr/>
        </p:nvSpPr>
        <p:spPr>
          <a:xfrm>
            <a:off x="8887968" y="987552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endParaRPr lang="en-US" sz="1200" b="1">
              <a:solidFill>
                <a:srgbClr val="10243E"/>
              </a:solidFill>
            </a:endParaRPr>
          </a:p>
        </p:txBody>
      </p:sp>
      <p:sp>
        <p:nvSpPr>
          <p:cNvPr id="10" name="Shape 8"/>
          <p:cNvSpPr/>
          <p:nvPr/>
        </p:nvSpPr>
        <p:spPr>
          <a:xfrm>
            <a:off x="4572000" y="1353312"/>
            <a:ext cx="2926080" cy="4526280"/>
          </a:xfrm>
          <a:prstGeom prst="arc">
            <a:avLst/>
          </a:prstGeom>
          <a:solidFill>
            <a:srgbClr val="F7F9FC">
              <a:alpha val="0"/>
            </a:srgbClr>
          </a:solidFill>
          <a:ln w="241300">
            <a:solidFill>
              <a:srgbClr val="DCE8F2">
                <a:alpha val="7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4681728" y="1481328"/>
            <a:ext cx="2697480" cy="4261104"/>
          </a:xfrm>
          <a:prstGeom prst="arc">
            <a:avLst/>
          </a:prstGeom>
          <a:solidFill>
            <a:srgbClr val="F7F9FC">
              <a:alpha val="0"/>
            </a:srgbClr>
          </a:solidFill>
          <a:ln w="114300">
            <a:solidFill>
              <a:srgbClr val="F6D7C4">
                <a:alpha val="9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411480" y="1225296"/>
            <a:ext cx="3822192" cy="1024128"/>
          </a:xfrm>
          <a:prstGeom prst="roundRect">
            <a:avLst>
              <a:gd name="adj" fmla="val 8036"/>
            </a:avLst>
          </a:prstGeom>
          <a:solidFill>
            <a:srgbClr val="FFFFFF"/>
          </a:solidFill>
          <a:ln w="19050">
            <a:solidFill>
              <a:srgbClr val="E97132"/>
            </a:solidFill>
            <a:prstDash val="solid"/>
          </a:ln>
          <a:effectLst>
            <a:outerShdw blurRad="19050" dist="1016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603504" y="1435608"/>
            <a:ext cx="585216" cy="585216"/>
          </a:xfrm>
          <a:prstGeom prst="ellipse">
            <a:avLst/>
          </a:prstGeom>
          <a:solidFill>
            <a:srgbClr val="FFF0E7"/>
          </a:solidFill>
          <a:ln w="15240">
            <a:solidFill>
              <a:srgbClr val="E971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4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3232" y="1545336"/>
            <a:ext cx="365760" cy="365760"/>
          </a:xfrm>
          <a:prstGeom prst="rect">
            <a:avLst/>
          </a:prstGeom>
        </p:spPr>
      </p:pic>
      <p:sp>
        <p:nvSpPr>
          <p:cNvPr id="15" name="Text 12"/>
          <p:cNvSpPr/>
          <p:nvPr/>
        </p:nvSpPr>
        <p:spPr>
          <a:xfrm>
            <a:off x="603504" y="1271016"/>
            <a:ext cx="25603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30" b="1">
                <a:solidFill>
                  <a:srgbClr val="E9713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830"/>
          </a:p>
        </p:txBody>
      </p:sp>
      <p:sp>
        <p:nvSpPr>
          <p:cNvPr id="16" name="Text 13"/>
          <p:cNvSpPr/>
          <p:nvPr/>
        </p:nvSpPr>
        <p:spPr>
          <a:xfrm>
            <a:off x="1325880" y="1380744"/>
            <a:ext cx="2606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b="1">
                <a:solidFill>
                  <a:srgbClr val="E9713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Invest in our workforce</a:t>
            </a:r>
            <a:endParaRPr lang="en-US" sz="1350"/>
          </a:p>
        </p:txBody>
      </p:sp>
      <p:sp>
        <p:nvSpPr>
          <p:cNvPr id="17" name="Text 14"/>
          <p:cNvSpPr/>
          <p:nvPr/>
        </p:nvSpPr>
        <p:spPr>
          <a:xfrm>
            <a:off x="1325880" y="1746504"/>
            <a:ext cx="25420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050">
                <a:solidFill>
                  <a:srgbClr val="5F6B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Compensation • Benefits • Wellness • Training • Staff tools</a:t>
            </a:r>
            <a:endParaRPr lang="en-US" sz="1050"/>
          </a:p>
        </p:txBody>
      </p:sp>
      <p:sp>
        <p:nvSpPr>
          <p:cNvPr id="18" name="Shape 15"/>
          <p:cNvSpPr/>
          <p:nvPr/>
        </p:nvSpPr>
        <p:spPr>
          <a:xfrm>
            <a:off x="4370832" y="1737360"/>
            <a:ext cx="804672" cy="0"/>
          </a:xfrm>
          <a:prstGeom prst="line">
            <a:avLst/>
          </a:prstGeom>
          <a:noFill/>
          <a:ln w="38100">
            <a:solidFill>
              <a:srgbClr val="E97132"/>
            </a:solidFill>
            <a:prstDash val="solid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6"/>
          <p:cNvSpPr/>
          <p:nvPr/>
        </p:nvSpPr>
        <p:spPr>
          <a:xfrm>
            <a:off x="4187952" y="1655064"/>
            <a:ext cx="164592" cy="164592"/>
          </a:xfrm>
          <a:prstGeom prst="ellipse">
            <a:avLst/>
          </a:prstGeom>
          <a:solidFill>
            <a:srgbClr val="E97132"/>
          </a:solidFill>
          <a:ln w="12700">
            <a:solidFill>
              <a:srgbClr val="E971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7"/>
          <p:cNvSpPr/>
          <p:nvPr/>
        </p:nvSpPr>
        <p:spPr>
          <a:xfrm>
            <a:off x="5230368" y="1197864"/>
            <a:ext cx="3273552" cy="1078992"/>
          </a:xfrm>
          <a:prstGeom prst="roundRect">
            <a:avLst>
              <a:gd name="adj" fmla="val 8475"/>
            </a:avLst>
          </a:prstGeom>
          <a:solidFill>
            <a:srgbClr val="FFF0E7"/>
          </a:solidFill>
          <a:ln w="25400">
            <a:solidFill>
              <a:srgbClr val="E97132"/>
            </a:solidFill>
            <a:prstDash val="solid"/>
          </a:ln>
          <a:effectLst>
            <a:outerShdw blurRad="15240" dist="7620" dir="27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1" name="Shape 18"/>
          <p:cNvSpPr/>
          <p:nvPr/>
        </p:nvSpPr>
        <p:spPr>
          <a:xfrm>
            <a:off x="5230368" y="1197864"/>
            <a:ext cx="128016" cy="1078992"/>
          </a:xfrm>
          <a:prstGeom prst="rect">
            <a:avLst/>
          </a:prstGeom>
          <a:solidFill>
            <a:srgbClr val="E97132"/>
          </a:solidFill>
          <a:ln w="12700">
            <a:solidFill>
              <a:srgbClr val="E971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19"/>
          <p:cNvSpPr/>
          <p:nvPr/>
        </p:nvSpPr>
        <p:spPr>
          <a:xfrm>
            <a:off x="5449824" y="1298448"/>
            <a:ext cx="277063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>
                <a:solidFill>
                  <a:srgbClr val="E9713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PILLAR 4</a:t>
            </a:r>
            <a:endParaRPr lang="en-US" sz="1200"/>
          </a:p>
        </p:txBody>
      </p:sp>
      <p:sp>
        <p:nvSpPr>
          <p:cNvPr id="23" name="Text 20"/>
          <p:cNvSpPr/>
          <p:nvPr/>
        </p:nvSpPr>
        <p:spPr>
          <a:xfrm>
            <a:off x="5440680" y="1517904"/>
            <a:ext cx="2816352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sz="1280" b="1">
                <a:solidFill>
                  <a:srgbClr val="1024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Workforce Talent, Well-Being &amp; Effectiveness</a:t>
            </a:r>
            <a:endParaRPr lang="en-US" sz="1280"/>
          </a:p>
        </p:txBody>
      </p:sp>
      <p:sp>
        <p:nvSpPr>
          <p:cNvPr id="24" name="Shape 21"/>
          <p:cNvSpPr/>
          <p:nvPr/>
        </p:nvSpPr>
        <p:spPr>
          <a:xfrm>
            <a:off x="5541264" y="1837944"/>
            <a:ext cx="2633472" cy="374904"/>
          </a:xfrm>
          <a:prstGeom prst="roundRect">
            <a:avLst>
              <a:gd name="adj" fmla="val 18519"/>
            </a:avLst>
          </a:prstGeom>
          <a:solidFill>
            <a:srgbClr val="FFFFFF">
              <a:alpha val="92000"/>
            </a:srgbClr>
          </a:solidFill>
          <a:ln w="8890">
            <a:solidFill>
              <a:srgbClr val="E97132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2"/>
          <p:cNvSpPr/>
          <p:nvPr/>
        </p:nvSpPr>
        <p:spPr>
          <a:xfrm>
            <a:off x="5623560" y="1956816"/>
            <a:ext cx="2468880" cy="1005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000" b="1">
                <a:solidFill>
                  <a:srgbClr val="2D2D2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Definition: Healthy, supported, high-performing workforce</a:t>
            </a:r>
            <a:endParaRPr lang="en-US" sz="1000"/>
          </a:p>
        </p:txBody>
      </p:sp>
      <p:sp>
        <p:nvSpPr>
          <p:cNvPr id="26" name="Shape 23"/>
          <p:cNvSpPr/>
          <p:nvPr/>
        </p:nvSpPr>
        <p:spPr>
          <a:xfrm>
            <a:off x="9034272" y="1261872"/>
            <a:ext cx="2670048" cy="950976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5240">
            <a:solidFill>
              <a:srgbClr val="D8E0EA"/>
            </a:solidFill>
            <a:prstDash val="solid"/>
          </a:ln>
        </p:spPr>
        <p:txBody>
          <a:bodyPr/>
          <a:lstStyle/>
          <a:p>
            <a:endParaRPr lang="en-US" sz="1200"/>
          </a:p>
        </p:txBody>
      </p:sp>
      <p:sp>
        <p:nvSpPr>
          <p:cNvPr id="27" name="Shape 24"/>
          <p:cNvSpPr/>
          <p:nvPr/>
        </p:nvSpPr>
        <p:spPr>
          <a:xfrm>
            <a:off x="9217152" y="1545336"/>
            <a:ext cx="329184" cy="329184"/>
          </a:xfrm>
          <a:prstGeom prst="ellipse">
            <a:avLst/>
          </a:prstGeom>
          <a:solidFill>
            <a:srgbClr val="E97132"/>
          </a:solidFill>
          <a:ln w="12700">
            <a:solidFill>
              <a:srgbClr val="E97132"/>
            </a:solidFill>
            <a:prstDash val="solid"/>
          </a:ln>
        </p:spPr>
        <p:txBody>
          <a:bodyPr/>
          <a:lstStyle/>
          <a:p>
            <a:endParaRPr lang="en-US" sz="1200"/>
          </a:p>
        </p:txBody>
      </p:sp>
      <p:sp>
        <p:nvSpPr>
          <p:cNvPr id="28" name="Shape 25"/>
          <p:cNvSpPr/>
          <p:nvPr/>
        </p:nvSpPr>
        <p:spPr>
          <a:xfrm>
            <a:off x="9290304" y="1627632"/>
            <a:ext cx="164592" cy="100584"/>
          </a:xfrm>
          <a:prstGeom prst="chevron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1200"/>
          </a:p>
        </p:txBody>
      </p:sp>
      <p:sp>
        <p:nvSpPr>
          <p:cNvPr id="29" name="Text 26"/>
          <p:cNvSpPr/>
          <p:nvPr/>
        </p:nvSpPr>
        <p:spPr>
          <a:xfrm>
            <a:off x="9656064" y="1408176"/>
            <a:ext cx="1755648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200" b="1">
                <a:solidFill>
                  <a:srgbClr val="2D2D2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Keeps great staff and strengthens service quality</a:t>
            </a:r>
            <a:endParaRPr lang="en-US" sz="1200"/>
          </a:p>
        </p:txBody>
      </p:sp>
      <p:sp>
        <p:nvSpPr>
          <p:cNvPr id="30" name="Shape 27"/>
          <p:cNvSpPr/>
          <p:nvPr/>
        </p:nvSpPr>
        <p:spPr>
          <a:xfrm>
            <a:off x="411480" y="2414016"/>
            <a:ext cx="3822192" cy="1024128"/>
          </a:xfrm>
          <a:prstGeom prst="roundRect">
            <a:avLst>
              <a:gd name="adj" fmla="val 8036"/>
            </a:avLst>
          </a:prstGeom>
          <a:solidFill>
            <a:srgbClr val="FFFFFF"/>
          </a:solidFill>
          <a:ln w="19050">
            <a:solidFill>
              <a:srgbClr val="156082"/>
            </a:solidFill>
            <a:prstDash val="solid"/>
          </a:ln>
          <a:effectLst>
            <a:outerShdw blurRad="19050" dist="1016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1" name="Shape 28"/>
          <p:cNvSpPr/>
          <p:nvPr/>
        </p:nvSpPr>
        <p:spPr>
          <a:xfrm>
            <a:off x="603504" y="2624328"/>
            <a:ext cx="585216" cy="585216"/>
          </a:xfrm>
          <a:prstGeom prst="ellipse">
            <a:avLst/>
          </a:prstGeom>
          <a:solidFill>
            <a:srgbClr val="EAF5FA"/>
          </a:solidFill>
          <a:ln w="1524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2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13232" y="2734056"/>
            <a:ext cx="365760" cy="365760"/>
          </a:xfrm>
          <a:prstGeom prst="rect">
            <a:avLst/>
          </a:prstGeom>
        </p:spPr>
      </p:pic>
      <p:sp>
        <p:nvSpPr>
          <p:cNvPr id="33" name="Text 29"/>
          <p:cNvSpPr/>
          <p:nvPr/>
        </p:nvSpPr>
        <p:spPr>
          <a:xfrm>
            <a:off x="603504" y="2459736"/>
            <a:ext cx="25603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30" b="1">
                <a:solidFill>
                  <a:srgbClr val="1560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830"/>
          </a:p>
        </p:txBody>
      </p:sp>
      <p:sp>
        <p:nvSpPr>
          <p:cNvPr id="34" name="Text 30"/>
          <p:cNvSpPr/>
          <p:nvPr/>
        </p:nvSpPr>
        <p:spPr>
          <a:xfrm>
            <a:off x="1325880" y="2569464"/>
            <a:ext cx="2606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b="1">
                <a:solidFill>
                  <a:srgbClr val="1560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Invest in critical infrastructure</a:t>
            </a:r>
            <a:endParaRPr lang="en-US" sz="1350"/>
          </a:p>
        </p:txBody>
      </p:sp>
      <p:sp>
        <p:nvSpPr>
          <p:cNvPr id="35" name="Text 31"/>
          <p:cNvSpPr/>
          <p:nvPr/>
        </p:nvSpPr>
        <p:spPr>
          <a:xfrm>
            <a:off x="1325880" y="2935224"/>
            <a:ext cx="25420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050">
                <a:solidFill>
                  <a:srgbClr val="5F6B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Facilities • IT • Data systems • Integrated Workflows</a:t>
            </a:r>
            <a:endParaRPr lang="en-US" sz="1050"/>
          </a:p>
        </p:txBody>
      </p:sp>
      <p:sp>
        <p:nvSpPr>
          <p:cNvPr id="36" name="Shape 32"/>
          <p:cNvSpPr/>
          <p:nvPr/>
        </p:nvSpPr>
        <p:spPr>
          <a:xfrm>
            <a:off x="4370832" y="2926080"/>
            <a:ext cx="804672" cy="0"/>
          </a:xfrm>
          <a:prstGeom prst="line">
            <a:avLst/>
          </a:prstGeom>
          <a:noFill/>
          <a:ln w="38100">
            <a:solidFill>
              <a:srgbClr val="156082"/>
            </a:solidFill>
            <a:prstDash val="solid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37" name="Shape 33"/>
          <p:cNvSpPr/>
          <p:nvPr/>
        </p:nvSpPr>
        <p:spPr>
          <a:xfrm>
            <a:off x="4187952" y="2843784"/>
            <a:ext cx="164592" cy="164592"/>
          </a:xfrm>
          <a:prstGeom prst="ellipse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8" name="Shape 34"/>
          <p:cNvSpPr/>
          <p:nvPr/>
        </p:nvSpPr>
        <p:spPr>
          <a:xfrm>
            <a:off x="5230368" y="2386584"/>
            <a:ext cx="3273552" cy="1078992"/>
          </a:xfrm>
          <a:prstGeom prst="roundRect">
            <a:avLst>
              <a:gd name="adj" fmla="val 8475"/>
            </a:avLst>
          </a:prstGeom>
          <a:solidFill>
            <a:srgbClr val="EAF5FA"/>
          </a:solidFill>
          <a:ln w="25400">
            <a:solidFill>
              <a:srgbClr val="156082"/>
            </a:solidFill>
            <a:prstDash val="solid"/>
          </a:ln>
          <a:effectLst>
            <a:outerShdw blurRad="15240" dist="7620" dir="27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9" name="Shape 35"/>
          <p:cNvSpPr/>
          <p:nvPr/>
        </p:nvSpPr>
        <p:spPr>
          <a:xfrm>
            <a:off x="5230368" y="2386584"/>
            <a:ext cx="128016" cy="1078992"/>
          </a:xfrm>
          <a:prstGeom prst="rect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0" name="Text 36"/>
          <p:cNvSpPr/>
          <p:nvPr/>
        </p:nvSpPr>
        <p:spPr>
          <a:xfrm>
            <a:off x="5449824" y="2487168"/>
            <a:ext cx="277063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>
                <a:solidFill>
                  <a:srgbClr val="15608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PILLAR 5</a:t>
            </a:r>
            <a:endParaRPr lang="en-US" sz="1200"/>
          </a:p>
        </p:txBody>
      </p:sp>
      <p:sp>
        <p:nvSpPr>
          <p:cNvPr id="41" name="Text 37"/>
          <p:cNvSpPr/>
          <p:nvPr/>
        </p:nvSpPr>
        <p:spPr>
          <a:xfrm>
            <a:off x="5440680" y="2706624"/>
            <a:ext cx="2816352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80" b="1">
                <a:solidFill>
                  <a:srgbClr val="1024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Technology &amp; Data Systems</a:t>
            </a:r>
            <a:endParaRPr lang="en-US" sz="1280"/>
          </a:p>
        </p:txBody>
      </p:sp>
      <p:sp>
        <p:nvSpPr>
          <p:cNvPr id="42" name="Shape 38"/>
          <p:cNvSpPr/>
          <p:nvPr/>
        </p:nvSpPr>
        <p:spPr>
          <a:xfrm>
            <a:off x="5541264" y="3026664"/>
            <a:ext cx="2633472" cy="374904"/>
          </a:xfrm>
          <a:prstGeom prst="roundRect">
            <a:avLst>
              <a:gd name="adj" fmla="val 18519"/>
            </a:avLst>
          </a:prstGeom>
          <a:solidFill>
            <a:srgbClr val="FFFFFF">
              <a:alpha val="92000"/>
            </a:srgbClr>
          </a:solidFill>
          <a:ln w="8890">
            <a:solidFill>
              <a:srgbClr val="156082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3" name="Text 39"/>
          <p:cNvSpPr/>
          <p:nvPr/>
        </p:nvSpPr>
        <p:spPr>
          <a:xfrm>
            <a:off x="5623560" y="3145536"/>
            <a:ext cx="2468880" cy="1005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000" b="1">
                <a:solidFill>
                  <a:srgbClr val="2D2D2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Definition: Integrated systems, timely decisions, AI and automation</a:t>
            </a:r>
            <a:endParaRPr lang="en-US" sz="1000"/>
          </a:p>
        </p:txBody>
      </p:sp>
      <p:sp>
        <p:nvSpPr>
          <p:cNvPr id="44" name="Shape 40"/>
          <p:cNvSpPr/>
          <p:nvPr/>
        </p:nvSpPr>
        <p:spPr>
          <a:xfrm>
            <a:off x="9034272" y="2450592"/>
            <a:ext cx="2670048" cy="950976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5240">
            <a:solidFill>
              <a:srgbClr val="D8E0EA"/>
            </a:solidFill>
            <a:prstDash val="solid"/>
          </a:ln>
        </p:spPr>
        <p:txBody>
          <a:bodyPr/>
          <a:lstStyle/>
          <a:p>
            <a:endParaRPr lang="en-US" sz="1200"/>
          </a:p>
        </p:txBody>
      </p:sp>
      <p:sp>
        <p:nvSpPr>
          <p:cNvPr id="45" name="Shape 41"/>
          <p:cNvSpPr/>
          <p:nvPr/>
        </p:nvSpPr>
        <p:spPr>
          <a:xfrm>
            <a:off x="9217152" y="2734056"/>
            <a:ext cx="329184" cy="329184"/>
          </a:xfrm>
          <a:prstGeom prst="ellipse">
            <a:avLst/>
          </a:prstGeom>
          <a:solidFill>
            <a:srgbClr val="156082"/>
          </a:solidFill>
          <a:ln w="12700">
            <a:solidFill>
              <a:srgbClr val="156082"/>
            </a:solidFill>
            <a:prstDash val="solid"/>
          </a:ln>
        </p:spPr>
        <p:txBody>
          <a:bodyPr/>
          <a:lstStyle/>
          <a:p>
            <a:endParaRPr lang="en-US" sz="1200"/>
          </a:p>
        </p:txBody>
      </p:sp>
      <p:sp>
        <p:nvSpPr>
          <p:cNvPr id="46" name="Shape 42"/>
          <p:cNvSpPr/>
          <p:nvPr/>
        </p:nvSpPr>
        <p:spPr>
          <a:xfrm>
            <a:off x="9290304" y="2816352"/>
            <a:ext cx="164592" cy="100584"/>
          </a:xfrm>
          <a:prstGeom prst="chevron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1200"/>
          </a:p>
        </p:txBody>
      </p:sp>
      <p:sp>
        <p:nvSpPr>
          <p:cNvPr id="47" name="Text 43"/>
          <p:cNvSpPr/>
          <p:nvPr/>
        </p:nvSpPr>
        <p:spPr>
          <a:xfrm>
            <a:off x="9656064" y="2596896"/>
            <a:ext cx="1755648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b="1">
                <a:solidFill>
                  <a:srgbClr val="2D2D2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Modernizes systems so operations move faster</a:t>
            </a:r>
            <a:endParaRPr lang="en-US" sz="1200"/>
          </a:p>
        </p:txBody>
      </p:sp>
      <p:sp>
        <p:nvSpPr>
          <p:cNvPr id="48" name="Shape 44"/>
          <p:cNvSpPr/>
          <p:nvPr/>
        </p:nvSpPr>
        <p:spPr>
          <a:xfrm>
            <a:off x="411480" y="3602736"/>
            <a:ext cx="3822192" cy="1024128"/>
          </a:xfrm>
          <a:prstGeom prst="roundRect">
            <a:avLst>
              <a:gd name="adj" fmla="val 8036"/>
            </a:avLst>
          </a:prstGeom>
          <a:solidFill>
            <a:srgbClr val="FFFFFF"/>
          </a:solidFill>
          <a:ln w="19050">
            <a:solidFill>
              <a:srgbClr val="7D3C98"/>
            </a:solidFill>
            <a:prstDash val="solid"/>
          </a:ln>
          <a:effectLst>
            <a:outerShdw blurRad="19050" dist="1016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9" name="Shape 45"/>
          <p:cNvSpPr/>
          <p:nvPr/>
        </p:nvSpPr>
        <p:spPr>
          <a:xfrm>
            <a:off x="603504" y="3813048"/>
            <a:ext cx="585216" cy="585216"/>
          </a:xfrm>
          <a:prstGeom prst="ellipse">
            <a:avLst/>
          </a:prstGeom>
          <a:solidFill>
            <a:srgbClr val="F4EAF9"/>
          </a:solidFill>
          <a:ln w="15240">
            <a:solidFill>
              <a:srgbClr val="7D3C9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50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3232" y="3922776"/>
            <a:ext cx="365760" cy="365760"/>
          </a:xfrm>
          <a:prstGeom prst="rect">
            <a:avLst/>
          </a:prstGeom>
        </p:spPr>
      </p:pic>
      <p:sp>
        <p:nvSpPr>
          <p:cNvPr id="51" name="Text 46"/>
          <p:cNvSpPr/>
          <p:nvPr/>
        </p:nvSpPr>
        <p:spPr>
          <a:xfrm>
            <a:off x="603504" y="3648456"/>
            <a:ext cx="25603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30" b="1">
                <a:solidFill>
                  <a:srgbClr val="7D3C9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830"/>
          </a:p>
        </p:txBody>
      </p:sp>
      <p:sp>
        <p:nvSpPr>
          <p:cNvPr id="52" name="Text 47"/>
          <p:cNvSpPr/>
          <p:nvPr/>
        </p:nvSpPr>
        <p:spPr>
          <a:xfrm>
            <a:off x="1325880" y="3758184"/>
            <a:ext cx="2606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b="1">
                <a:solidFill>
                  <a:srgbClr val="7D3C9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Respond to funding environment</a:t>
            </a:r>
            <a:endParaRPr lang="en-US" sz="1350"/>
          </a:p>
        </p:txBody>
      </p:sp>
      <p:sp>
        <p:nvSpPr>
          <p:cNvPr id="53" name="Text 48"/>
          <p:cNvSpPr/>
          <p:nvPr/>
        </p:nvSpPr>
        <p:spPr>
          <a:xfrm>
            <a:off x="1325880" y="4123944"/>
            <a:ext cx="25420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050">
                <a:solidFill>
                  <a:srgbClr val="5F6B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Funder shifts • Unfunded programs • Fundraising capacity</a:t>
            </a:r>
            <a:endParaRPr lang="en-US" sz="1050"/>
          </a:p>
        </p:txBody>
      </p:sp>
      <p:sp>
        <p:nvSpPr>
          <p:cNvPr id="54" name="Shape 49"/>
          <p:cNvSpPr/>
          <p:nvPr/>
        </p:nvSpPr>
        <p:spPr>
          <a:xfrm>
            <a:off x="4370832" y="4114800"/>
            <a:ext cx="804672" cy="0"/>
          </a:xfrm>
          <a:prstGeom prst="line">
            <a:avLst/>
          </a:prstGeom>
          <a:noFill/>
          <a:ln w="38100">
            <a:solidFill>
              <a:srgbClr val="7D3C98"/>
            </a:solidFill>
            <a:prstDash val="solid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55" name="Shape 50"/>
          <p:cNvSpPr/>
          <p:nvPr/>
        </p:nvSpPr>
        <p:spPr>
          <a:xfrm>
            <a:off x="4187952" y="4032504"/>
            <a:ext cx="164592" cy="164592"/>
          </a:xfrm>
          <a:prstGeom prst="ellipse">
            <a:avLst/>
          </a:prstGeom>
          <a:solidFill>
            <a:srgbClr val="7D3C98"/>
          </a:solidFill>
          <a:ln w="12700">
            <a:solidFill>
              <a:srgbClr val="7D3C9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6" name="Shape 51"/>
          <p:cNvSpPr/>
          <p:nvPr/>
        </p:nvSpPr>
        <p:spPr>
          <a:xfrm>
            <a:off x="5230368" y="3575304"/>
            <a:ext cx="3273552" cy="1078992"/>
          </a:xfrm>
          <a:prstGeom prst="roundRect">
            <a:avLst>
              <a:gd name="adj" fmla="val 8475"/>
            </a:avLst>
          </a:prstGeom>
          <a:solidFill>
            <a:srgbClr val="F4EAF9"/>
          </a:solidFill>
          <a:ln w="25400">
            <a:solidFill>
              <a:srgbClr val="7D3C98"/>
            </a:solidFill>
            <a:prstDash val="solid"/>
          </a:ln>
          <a:effectLst>
            <a:outerShdw blurRad="15240" dist="7620" dir="27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7" name="Shape 52"/>
          <p:cNvSpPr/>
          <p:nvPr/>
        </p:nvSpPr>
        <p:spPr>
          <a:xfrm>
            <a:off x="5230368" y="3575304"/>
            <a:ext cx="128016" cy="1078992"/>
          </a:xfrm>
          <a:prstGeom prst="rect">
            <a:avLst/>
          </a:prstGeom>
          <a:solidFill>
            <a:srgbClr val="7D3C98"/>
          </a:solidFill>
          <a:ln w="12700">
            <a:solidFill>
              <a:srgbClr val="7D3C9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8" name="Text 53"/>
          <p:cNvSpPr/>
          <p:nvPr/>
        </p:nvSpPr>
        <p:spPr>
          <a:xfrm>
            <a:off x="5449824" y="3675888"/>
            <a:ext cx="277063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>
                <a:solidFill>
                  <a:srgbClr val="7D3C9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PILLAR 6</a:t>
            </a:r>
            <a:endParaRPr lang="en-US" sz="1200"/>
          </a:p>
        </p:txBody>
      </p:sp>
      <p:sp>
        <p:nvSpPr>
          <p:cNvPr id="59" name="Text 54"/>
          <p:cNvSpPr/>
          <p:nvPr/>
        </p:nvSpPr>
        <p:spPr>
          <a:xfrm>
            <a:off x="5440680" y="3895344"/>
            <a:ext cx="2816352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marL="0" indent="0" algn="ctr">
              <a:buNone/>
            </a:pPr>
            <a:r>
              <a:rPr lang="en-US" sz="1280" b="1">
                <a:solidFill>
                  <a:srgbClr val="1024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Financial Sustainability &amp; Stewardship</a:t>
            </a:r>
            <a:endParaRPr lang="en-US" sz="1280"/>
          </a:p>
        </p:txBody>
      </p:sp>
      <p:sp>
        <p:nvSpPr>
          <p:cNvPr id="60" name="Shape 55"/>
          <p:cNvSpPr/>
          <p:nvPr/>
        </p:nvSpPr>
        <p:spPr>
          <a:xfrm>
            <a:off x="5541264" y="4215384"/>
            <a:ext cx="2633472" cy="374904"/>
          </a:xfrm>
          <a:prstGeom prst="roundRect">
            <a:avLst>
              <a:gd name="adj" fmla="val 18519"/>
            </a:avLst>
          </a:prstGeom>
          <a:solidFill>
            <a:srgbClr val="FFFFFF">
              <a:alpha val="92000"/>
            </a:srgbClr>
          </a:solidFill>
          <a:ln w="8890">
            <a:solidFill>
              <a:srgbClr val="7D3C98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1" name="Text 56"/>
          <p:cNvSpPr/>
          <p:nvPr/>
        </p:nvSpPr>
        <p:spPr>
          <a:xfrm>
            <a:off x="5623560" y="4334256"/>
            <a:ext cx="2468880" cy="1005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000" b="1">
                <a:solidFill>
                  <a:srgbClr val="2D2D2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Definition: Flexible mission-aligned funding to sustain and grow impact</a:t>
            </a:r>
            <a:endParaRPr lang="en-US" sz="1000"/>
          </a:p>
        </p:txBody>
      </p:sp>
      <p:sp>
        <p:nvSpPr>
          <p:cNvPr id="62" name="Shape 57"/>
          <p:cNvSpPr/>
          <p:nvPr/>
        </p:nvSpPr>
        <p:spPr>
          <a:xfrm>
            <a:off x="9034272" y="3639312"/>
            <a:ext cx="2670048" cy="950976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5240">
            <a:solidFill>
              <a:srgbClr val="D8E0EA"/>
            </a:solidFill>
            <a:prstDash val="solid"/>
          </a:ln>
        </p:spPr>
        <p:txBody>
          <a:bodyPr/>
          <a:lstStyle/>
          <a:p>
            <a:endParaRPr lang="en-US" sz="1200"/>
          </a:p>
        </p:txBody>
      </p:sp>
      <p:sp>
        <p:nvSpPr>
          <p:cNvPr id="63" name="Shape 58"/>
          <p:cNvSpPr/>
          <p:nvPr/>
        </p:nvSpPr>
        <p:spPr>
          <a:xfrm>
            <a:off x="9217152" y="3922776"/>
            <a:ext cx="329184" cy="329184"/>
          </a:xfrm>
          <a:prstGeom prst="ellipse">
            <a:avLst/>
          </a:prstGeom>
          <a:solidFill>
            <a:srgbClr val="7D3C98"/>
          </a:solidFill>
          <a:ln w="12700">
            <a:solidFill>
              <a:srgbClr val="7D3C98"/>
            </a:solidFill>
            <a:prstDash val="solid"/>
          </a:ln>
        </p:spPr>
        <p:txBody>
          <a:bodyPr/>
          <a:lstStyle/>
          <a:p>
            <a:endParaRPr lang="en-US" sz="1200"/>
          </a:p>
        </p:txBody>
      </p:sp>
      <p:sp>
        <p:nvSpPr>
          <p:cNvPr id="64" name="Shape 59"/>
          <p:cNvSpPr/>
          <p:nvPr/>
        </p:nvSpPr>
        <p:spPr>
          <a:xfrm>
            <a:off x="9290304" y="4005072"/>
            <a:ext cx="164592" cy="100584"/>
          </a:xfrm>
          <a:prstGeom prst="chevron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1200"/>
          </a:p>
        </p:txBody>
      </p:sp>
      <p:sp>
        <p:nvSpPr>
          <p:cNvPr id="65" name="Text 60"/>
          <p:cNvSpPr/>
          <p:nvPr/>
        </p:nvSpPr>
        <p:spPr>
          <a:xfrm>
            <a:off x="9656064" y="3785616"/>
            <a:ext cx="1755648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b="1">
                <a:solidFill>
                  <a:srgbClr val="2D2D2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Protects stability and diversifies funding</a:t>
            </a:r>
            <a:endParaRPr lang="en-US" sz="1200"/>
          </a:p>
        </p:txBody>
      </p:sp>
      <p:sp>
        <p:nvSpPr>
          <p:cNvPr id="66" name="Shape 61"/>
          <p:cNvSpPr/>
          <p:nvPr/>
        </p:nvSpPr>
        <p:spPr>
          <a:xfrm>
            <a:off x="411480" y="4791456"/>
            <a:ext cx="3822192" cy="1024128"/>
          </a:xfrm>
          <a:prstGeom prst="roundRect">
            <a:avLst>
              <a:gd name="adj" fmla="val 8036"/>
            </a:avLst>
          </a:prstGeom>
          <a:solidFill>
            <a:srgbClr val="FFFFFF"/>
          </a:solidFill>
          <a:ln w="19050">
            <a:solidFill>
              <a:srgbClr val="196B24"/>
            </a:solidFill>
            <a:prstDash val="solid"/>
          </a:ln>
          <a:effectLst>
            <a:outerShdw blurRad="19050" dist="1016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7" name="Shape 62"/>
          <p:cNvSpPr/>
          <p:nvPr/>
        </p:nvSpPr>
        <p:spPr>
          <a:xfrm>
            <a:off x="603504" y="5001768"/>
            <a:ext cx="585216" cy="585216"/>
          </a:xfrm>
          <a:prstGeom prst="ellipse">
            <a:avLst/>
          </a:prstGeom>
          <a:solidFill>
            <a:srgbClr val="EAF6EA"/>
          </a:solidFill>
          <a:ln w="15240">
            <a:solidFill>
              <a:srgbClr val="196B2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68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13232" y="5111496"/>
            <a:ext cx="365760" cy="365760"/>
          </a:xfrm>
          <a:prstGeom prst="rect">
            <a:avLst/>
          </a:prstGeom>
        </p:spPr>
      </p:pic>
      <p:sp>
        <p:nvSpPr>
          <p:cNvPr id="69" name="Text 63"/>
          <p:cNvSpPr/>
          <p:nvPr/>
        </p:nvSpPr>
        <p:spPr>
          <a:xfrm>
            <a:off x="603504" y="4837176"/>
            <a:ext cx="25603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30" b="1">
                <a:solidFill>
                  <a:srgbClr val="196B2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830"/>
          </a:p>
        </p:txBody>
      </p:sp>
      <p:sp>
        <p:nvSpPr>
          <p:cNvPr id="70" name="Text 64"/>
          <p:cNvSpPr/>
          <p:nvPr/>
        </p:nvSpPr>
        <p:spPr>
          <a:xfrm>
            <a:off x="1325880" y="4946904"/>
            <a:ext cx="2606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pPr marL="0" indent="0">
              <a:buNone/>
            </a:pPr>
            <a:r>
              <a:rPr lang="en-US" sz="1350" b="1">
                <a:solidFill>
                  <a:srgbClr val="196B2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Community-wide behavioral health initiatives</a:t>
            </a:r>
            <a:endParaRPr lang="en-US" sz="1350"/>
          </a:p>
        </p:txBody>
      </p:sp>
      <p:sp>
        <p:nvSpPr>
          <p:cNvPr id="71" name="Text 65"/>
          <p:cNvSpPr/>
          <p:nvPr/>
        </p:nvSpPr>
        <p:spPr>
          <a:xfrm>
            <a:off x="1325880" y="5312664"/>
            <a:ext cx="25420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050">
                <a:solidFill>
                  <a:srgbClr val="5F6B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Crisis center • Diversion • Inpatient capacity • No Wrong Door</a:t>
            </a:r>
            <a:endParaRPr lang="en-US" sz="1050"/>
          </a:p>
        </p:txBody>
      </p:sp>
      <p:sp>
        <p:nvSpPr>
          <p:cNvPr id="72" name="Shape 66"/>
          <p:cNvSpPr/>
          <p:nvPr/>
        </p:nvSpPr>
        <p:spPr>
          <a:xfrm>
            <a:off x="4370832" y="5303520"/>
            <a:ext cx="804672" cy="0"/>
          </a:xfrm>
          <a:prstGeom prst="line">
            <a:avLst/>
          </a:prstGeom>
          <a:noFill/>
          <a:ln w="38100">
            <a:solidFill>
              <a:srgbClr val="196B24"/>
            </a:solidFill>
            <a:prstDash val="solid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73" name="Shape 67"/>
          <p:cNvSpPr/>
          <p:nvPr/>
        </p:nvSpPr>
        <p:spPr>
          <a:xfrm>
            <a:off x="4187952" y="5221224"/>
            <a:ext cx="164592" cy="164592"/>
          </a:xfrm>
          <a:prstGeom prst="ellipse">
            <a:avLst/>
          </a:prstGeom>
          <a:solidFill>
            <a:srgbClr val="196B24"/>
          </a:solidFill>
          <a:ln w="12700">
            <a:solidFill>
              <a:srgbClr val="196B2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4" name="Shape 68"/>
          <p:cNvSpPr/>
          <p:nvPr/>
        </p:nvSpPr>
        <p:spPr>
          <a:xfrm>
            <a:off x="5230368" y="4764024"/>
            <a:ext cx="3273552" cy="1078992"/>
          </a:xfrm>
          <a:prstGeom prst="roundRect">
            <a:avLst>
              <a:gd name="adj" fmla="val 8475"/>
            </a:avLst>
          </a:prstGeom>
          <a:solidFill>
            <a:srgbClr val="EAF6EA"/>
          </a:solidFill>
          <a:ln w="25400">
            <a:solidFill>
              <a:srgbClr val="196B24"/>
            </a:solidFill>
            <a:prstDash val="solid"/>
          </a:ln>
          <a:effectLst>
            <a:outerShdw blurRad="15240" dist="7620" dir="27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5" name="Shape 69"/>
          <p:cNvSpPr/>
          <p:nvPr/>
        </p:nvSpPr>
        <p:spPr>
          <a:xfrm>
            <a:off x="5230368" y="4764024"/>
            <a:ext cx="128016" cy="1078992"/>
          </a:xfrm>
          <a:prstGeom prst="rect">
            <a:avLst/>
          </a:prstGeom>
          <a:solidFill>
            <a:srgbClr val="196B24"/>
          </a:solidFill>
          <a:ln w="12700">
            <a:solidFill>
              <a:srgbClr val="196B2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6" name="Text 70"/>
          <p:cNvSpPr/>
          <p:nvPr/>
        </p:nvSpPr>
        <p:spPr>
          <a:xfrm>
            <a:off x="5449824" y="4864608"/>
            <a:ext cx="277063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>
                <a:solidFill>
                  <a:srgbClr val="196B2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PILLARS 1 + 2 + 3</a:t>
            </a:r>
            <a:endParaRPr lang="en-US" sz="1200"/>
          </a:p>
        </p:txBody>
      </p:sp>
      <p:sp>
        <p:nvSpPr>
          <p:cNvPr id="77" name="Text 71"/>
          <p:cNvSpPr/>
          <p:nvPr/>
        </p:nvSpPr>
        <p:spPr>
          <a:xfrm>
            <a:off x="5440680" y="5084064"/>
            <a:ext cx="2816352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10000"/>
          </a:bodyPr>
          <a:lstStyle/>
          <a:p>
            <a:pPr marL="0" indent="0" algn="ctr">
              <a:buNone/>
            </a:pPr>
            <a:r>
              <a:rPr lang="en-US" sz="1280" b="1">
                <a:solidFill>
                  <a:srgbClr val="1024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Collaboration + Continuum of Care + Access</a:t>
            </a:r>
            <a:endParaRPr lang="en-US" sz="1280"/>
          </a:p>
        </p:txBody>
      </p:sp>
      <p:sp>
        <p:nvSpPr>
          <p:cNvPr id="78" name="Shape 72"/>
          <p:cNvSpPr/>
          <p:nvPr/>
        </p:nvSpPr>
        <p:spPr>
          <a:xfrm>
            <a:off x="5541264" y="5312664"/>
            <a:ext cx="2633472" cy="484632"/>
          </a:xfrm>
          <a:prstGeom prst="roundRect">
            <a:avLst>
              <a:gd name="adj" fmla="val 18519"/>
            </a:avLst>
          </a:prstGeom>
          <a:solidFill>
            <a:srgbClr val="FFFFFF">
              <a:alpha val="92000"/>
            </a:srgbClr>
          </a:solidFill>
          <a:ln w="8890">
            <a:solidFill>
              <a:srgbClr val="196B24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9" name="Text 73"/>
          <p:cNvSpPr/>
          <p:nvPr/>
        </p:nvSpPr>
        <p:spPr>
          <a:xfrm>
            <a:off x="5623560" y="5522976"/>
            <a:ext cx="2468880" cy="1005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000" b="1">
                <a:solidFill>
                  <a:srgbClr val="2D2D2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Definition: System connection, full continuum, accessible person-centered care</a:t>
            </a:r>
            <a:endParaRPr lang="en-US" sz="1000"/>
          </a:p>
        </p:txBody>
      </p:sp>
      <p:sp>
        <p:nvSpPr>
          <p:cNvPr id="80" name="Shape 74"/>
          <p:cNvSpPr/>
          <p:nvPr/>
        </p:nvSpPr>
        <p:spPr>
          <a:xfrm>
            <a:off x="9034272" y="4828032"/>
            <a:ext cx="2670048" cy="950976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5240">
            <a:solidFill>
              <a:srgbClr val="D8E0EA"/>
            </a:solidFill>
            <a:prstDash val="solid"/>
          </a:ln>
        </p:spPr>
        <p:txBody>
          <a:bodyPr/>
          <a:lstStyle/>
          <a:p>
            <a:endParaRPr lang="en-US" sz="1200"/>
          </a:p>
        </p:txBody>
      </p:sp>
      <p:sp>
        <p:nvSpPr>
          <p:cNvPr id="81" name="Shape 75"/>
          <p:cNvSpPr/>
          <p:nvPr/>
        </p:nvSpPr>
        <p:spPr>
          <a:xfrm>
            <a:off x="9217152" y="5111496"/>
            <a:ext cx="329184" cy="329184"/>
          </a:xfrm>
          <a:prstGeom prst="ellipse">
            <a:avLst/>
          </a:prstGeom>
          <a:solidFill>
            <a:srgbClr val="196B24"/>
          </a:solidFill>
          <a:ln w="12700">
            <a:solidFill>
              <a:srgbClr val="196B24"/>
            </a:solidFill>
            <a:prstDash val="solid"/>
          </a:ln>
        </p:spPr>
        <p:txBody>
          <a:bodyPr/>
          <a:lstStyle/>
          <a:p>
            <a:endParaRPr lang="en-US" sz="1200"/>
          </a:p>
        </p:txBody>
      </p:sp>
      <p:sp>
        <p:nvSpPr>
          <p:cNvPr id="82" name="Shape 76"/>
          <p:cNvSpPr/>
          <p:nvPr/>
        </p:nvSpPr>
        <p:spPr>
          <a:xfrm>
            <a:off x="9290304" y="5193792"/>
            <a:ext cx="164592" cy="100584"/>
          </a:xfrm>
          <a:prstGeom prst="chevron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1200"/>
          </a:p>
        </p:txBody>
      </p:sp>
      <p:sp>
        <p:nvSpPr>
          <p:cNvPr id="83" name="Text 77"/>
          <p:cNvSpPr/>
          <p:nvPr/>
        </p:nvSpPr>
        <p:spPr>
          <a:xfrm>
            <a:off x="9656064" y="4974336"/>
            <a:ext cx="1755648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b="1">
                <a:solidFill>
                  <a:srgbClr val="2D2D2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Builds community-wide system impact</a:t>
            </a:r>
            <a:endParaRPr lang="en-US" sz="1200"/>
          </a:p>
        </p:txBody>
      </p:sp>
      <p:sp>
        <p:nvSpPr>
          <p:cNvPr id="84" name="Shape 78"/>
          <p:cNvSpPr/>
          <p:nvPr/>
        </p:nvSpPr>
        <p:spPr>
          <a:xfrm>
            <a:off x="411480" y="6144768"/>
            <a:ext cx="11292840" cy="457200"/>
          </a:xfrm>
          <a:prstGeom prst="roundRect">
            <a:avLst>
              <a:gd name="adj" fmla="val 18000"/>
            </a:avLst>
          </a:prstGeom>
          <a:solidFill>
            <a:srgbClr val="10243E"/>
          </a:solidFill>
          <a:ln w="12700">
            <a:solidFill>
              <a:srgbClr val="10243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5" name="Text 79"/>
          <p:cNvSpPr/>
          <p:nvPr/>
        </p:nvSpPr>
        <p:spPr>
          <a:xfrm>
            <a:off x="685800" y="6281928"/>
            <a:ext cx="7680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80" b="1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Bottom line: The FY27 budget is balanced and visibly anchored in the Board-approved strategic plan.</a:t>
            </a:r>
            <a:endParaRPr lang="en-US" sz="1080"/>
          </a:p>
        </p:txBody>
      </p:sp>
      <p:sp>
        <p:nvSpPr>
          <p:cNvPr id="86" name="Text 80"/>
          <p:cNvSpPr/>
          <p:nvPr/>
        </p:nvSpPr>
        <p:spPr>
          <a:xfrm>
            <a:off x="8732520" y="6281928"/>
            <a:ext cx="2697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marL="0" indent="0" algn="r">
              <a:buNone/>
            </a:pPr>
            <a:r>
              <a:rPr lang="en-US" sz="880">
                <a:solidFill>
                  <a:srgbClr val="CADCF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People • Infrastructure • Sustainability • Community impact</a:t>
            </a:r>
            <a:endParaRPr lang="en-US" sz="88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2000" cy="960120"/>
          </a:xfrm>
          <a:prstGeom prst="rect">
            <a:avLst/>
          </a:prstGeom>
          <a:solidFill>
            <a:srgbClr val="15608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65760" y="146304"/>
            <a:ext cx="10058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REVENUE — FY27 Budget vs FY26 Actual Run Rate Projection</a:t>
            </a:r>
            <a:endParaRPr lang="en-US" sz="2600"/>
          </a:p>
        </p:txBody>
      </p:sp>
      <p:sp>
        <p:nvSpPr>
          <p:cNvPr id="5" name="Text 3"/>
          <p:cNvSpPr/>
          <p:nvPr/>
        </p:nvSpPr>
        <p:spPr>
          <a:xfrm>
            <a:off x="365760" y="621792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>
                <a:solidFill>
                  <a:srgbClr val="DDCC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figures in $millions</a:t>
            </a:r>
            <a:endParaRPr lang="en-US" sz="1400"/>
          </a:p>
        </p:txBody>
      </p:sp>
      <p:sp>
        <p:nvSpPr>
          <p:cNvPr id="6" name="Text 4"/>
          <p:cNvSpPr/>
          <p:nvPr/>
        </p:nvSpPr>
        <p:spPr>
          <a:xfrm>
            <a:off x="320040" y="109728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integral care</a:t>
            </a:r>
            <a:endParaRPr lang="en-US" sz="1100"/>
          </a:p>
        </p:txBody>
      </p:sp>
      <p:graphicFrame>
        <p:nvGraphicFramePr>
          <p:cNvPr id="7" name="Chart 0"/>
          <p:cNvGraphicFramePr/>
          <p:nvPr/>
        </p:nvGraphicFramePr>
        <p:xfrm>
          <a:off x="274320" y="1005840"/>
          <a:ext cx="5544589" cy="55321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02" name="Table20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1601069"/>
              </p:ext>
            </p:extLst>
          </p:nvPr>
        </p:nvGraphicFramePr>
        <p:xfrm>
          <a:off x="5818910" y="1024128"/>
          <a:ext cx="6248764" cy="522399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0825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73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278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16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8938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83928">
                <a:tc>
                  <a:txBody>
                    <a:bodyPr/>
                    <a:lstStyle/>
                    <a:p>
                      <a:pPr algn="l"/>
                      <a:r>
                        <a:rPr lang="en-US" sz="1600" b="1">
                          <a:solidFill>
                            <a:srgbClr val="FFFFFF"/>
                          </a:solidFill>
                        </a:rPr>
                        <a:t> </a:t>
                      </a:r>
                    </a:p>
                  </a:txBody>
                  <a:tcPr marL="68580" marR="45720" marT="0" marB="0" anchor="ctr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2C3E6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rgbClr val="FFFFFF"/>
                          </a:solidFill>
                        </a:rPr>
                        <a:t>FY27 Budget</a:t>
                      </a:r>
                    </a:p>
                  </a:txBody>
                  <a:tcPr marL="45720" marR="45720" marT="0" marB="0" anchor="ctr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2C3E6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rgbClr val="FFFFFF"/>
                          </a:solidFill>
                        </a:rPr>
                        <a:t>FY26 Act. Proj.</a:t>
                      </a:r>
                    </a:p>
                  </a:txBody>
                  <a:tcPr marL="45720" marR="45720" marT="0" marB="0" anchor="ctr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2C3E6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rgbClr val="FFFFFF"/>
                          </a:solidFill>
                        </a:rPr>
                        <a:t>Delta ($/%)</a:t>
                      </a:r>
                    </a:p>
                  </a:txBody>
                  <a:tcPr marL="45720" marR="45720" marT="0" marB="0" anchor="ctr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2C3E6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rgbClr val="FFFFFF"/>
                          </a:solidFill>
                        </a:rPr>
                        <a:t>Notes</a:t>
                      </a:r>
                    </a:p>
                  </a:txBody>
                  <a:tcPr marL="45720" marR="45720" marT="0" marB="0" anchor="ctr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2C3E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7900">
                <a:tc>
                  <a:txBody>
                    <a:bodyPr/>
                    <a:lstStyle/>
                    <a:p>
                      <a:pPr algn="l"/>
                      <a:r>
                        <a:rPr lang="en-US" sz="1400" b="0">
                          <a:solidFill>
                            <a:srgbClr val="2D2D2D"/>
                          </a:solidFill>
                        </a:rPr>
                        <a:t>City of Austin</a:t>
                      </a:r>
                    </a:p>
                  </a:txBody>
                  <a:tcPr marL="6858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>
                          <a:solidFill>
                            <a:srgbClr val="1A5276"/>
                          </a:solidFill>
                        </a:rPr>
                        <a:t>$13.7M</a:t>
                      </a:r>
                    </a:p>
                  </a:txBody>
                  <a:tcPr marL="45720" marR="45720" marT="0" marB="0" anchor="ctr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>
                          <a:solidFill>
                            <a:srgbClr val="7D3C98"/>
                          </a:solidFill>
                        </a:rPr>
                        <a:t>$15.2M</a:t>
                      </a:r>
                    </a:p>
                  </a:txBody>
                  <a:tcPr marL="45720" marR="45720" marT="0" marB="0" anchor="ctr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>
                          <a:solidFill>
                            <a:srgbClr val="C0392B"/>
                          </a:solidFill>
                        </a:rPr>
                        <a:t>($1.5M)  (10.0%)</a:t>
                      </a:r>
                    </a:p>
                  </a:txBody>
                  <a:tcPr marL="45720" marR="45720" marT="0" marB="0" anchor="ctr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/>
                        <a:t>COA budget discussions are ongoing – estimate based on communications from COA</a:t>
                      </a:r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4F5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7900">
                <a:tc>
                  <a:txBody>
                    <a:bodyPr/>
                    <a:lstStyle/>
                    <a:p>
                      <a:pPr algn="l"/>
                      <a:r>
                        <a:rPr lang="en-US" sz="1400" b="0">
                          <a:solidFill>
                            <a:srgbClr val="2D2D2D"/>
                          </a:solidFill>
                        </a:rPr>
                        <a:t>Travis County</a:t>
                      </a:r>
                    </a:p>
                  </a:txBody>
                  <a:tcPr marL="6858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>
                          <a:solidFill>
                            <a:srgbClr val="1A5276"/>
                          </a:solidFill>
                        </a:rPr>
                        <a:t>$16.3M</a:t>
                      </a:r>
                    </a:p>
                  </a:txBody>
                  <a:tcPr marL="45720" marR="45720" marT="0" marB="0" anchor="ctr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>
                          <a:solidFill>
                            <a:srgbClr val="7D3C98"/>
                          </a:solidFill>
                        </a:rPr>
                        <a:t>$16.3M</a:t>
                      </a:r>
                    </a:p>
                  </a:txBody>
                  <a:tcPr marL="45720" marR="45720" marT="0" marB="0" anchor="ctr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>
                          <a:solidFill>
                            <a:srgbClr val="196B24"/>
                          </a:solidFill>
                        </a:rPr>
                        <a:t>+$0.0M  +0.0%</a:t>
                      </a:r>
                    </a:p>
                  </a:txBody>
                  <a:tcPr marL="45720" marR="45720" marT="0" marB="0" anchor="ctr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/>
                        <a:t>TC has not completed their budget, but we are expecting a flat value</a:t>
                      </a:r>
                      <a:endParaRPr sz="1200"/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7900">
                <a:tc>
                  <a:txBody>
                    <a:bodyPr/>
                    <a:lstStyle/>
                    <a:p>
                      <a:pPr algn="l"/>
                      <a:r>
                        <a:rPr lang="en-US" sz="1400" b="0">
                          <a:solidFill>
                            <a:srgbClr val="2D2D2D"/>
                          </a:solidFill>
                        </a:rPr>
                        <a:t>Central Health</a:t>
                      </a:r>
                    </a:p>
                  </a:txBody>
                  <a:tcPr marL="6858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>
                          <a:solidFill>
                            <a:srgbClr val="1A5276"/>
                          </a:solidFill>
                        </a:rPr>
                        <a:t>$27.5M</a:t>
                      </a:r>
                    </a:p>
                  </a:txBody>
                  <a:tcPr marL="45720" marR="45720" marT="0" marB="0" anchor="ctr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>
                          <a:solidFill>
                            <a:srgbClr val="7D3C98"/>
                          </a:solidFill>
                        </a:rPr>
                        <a:t>$24.1M</a:t>
                      </a:r>
                    </a:p>
                  </a:txBody>
                  <a:tcPr marL="45720" marR="45720" marT="0" marB="0" anchor="ctr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>
                          <a:solidFill>
                            <a:srgbClr val="196B24"/>
                          </a:solidFill>
                        </a:rPr>
                        <a:t>+$3.4M  +14.2%</a:t>
                      </a:r>
                    </a:p>
                  </a:txBody>
                  <a:tcPr marL="45720" marR="45720" marT="0" marB="0" anchor="ctr">
                    <a:lnL w="6350">
                      <a:solidFill>
                        <a:srgbClr val="CCCCCC"/>
                      </a:solidFill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/>
                        <a:t>Based on current discussions with CH, we anticipate some shifts coming from them</a:t>
                      </a:r>
                      <a:endParaRPr sz="1200"/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4F5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7900">
                <a:tc>
                  <a:txBody>
                    <a:bodyPr/>
                    <a:lstStyle/>
                    <a:p>
                      <a:pPr algn="l"/>
                      <a:r>
                        <a:rPr lang="en-US" sz="1400" b="0">
                          <a:solidFill>
                            <a:srgbClr val="2D2D2D"/>
                          </a:solidFill>
                        </a:rPr>
                        <a:t>Other Local</a:t>
                      </a:r>
                    </a:p>
                  </a:txBody>
                  <a:tcPr marL="6858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>
                          <a:solidFill>
                            <a:srgbClr val="1A5276"/>
                          </a:solidFill>
                        </a:rPr>
                        <a:t>$3.9M</a:t>
                      </a:r>
                    </a:p>
                  </a:txBody>
                  <a:tcPr marL="45720" marR="45720" marT="0" marB="0" anchor="ctr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>
                          <a:solidFill>
                            <a:srgbClr val="7D3C98"/>
                          </a:solidFill>
                        </a:rPr>
                        <a:t>$4.3M</a:t>
                      </a:r>
                    </a:p>
                  </a:txBody>
                  <a:tcPr marL="45720" marR="45720" marT="0" marB="0" anchor="ctr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>
                          <a:solidFill>
                            <a:srgbClr val="C0392B"/>
                          </a:solidFill>
                        </a:rPr>
                        <a:t>($0.4M)  (9.4%)</a:t>
                      </a:r>
                    </a:p>
                  </a:txBody>
                  <a:tcPr marL="45720" marR="45720" marT="0" marB="0" anchor="ctr">
                    <a:lnL w="6350">
                      <a:solidFill>
                        <a:srgbClr val="CCCCCC"/>
                      </a:solidFill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/>
                        <a:t>Loss of funding (e.g. SDF) partially offset by increased private fundraising</a:t>
                      </a:r>
                      <a:endParaRPr sz="1200"/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3124">
                <a:tc>
                  <a:txBody>
                    <a:bodyPr/>
                    <a:lstStyle/>
                    <a:p>
                      <a:pPr algn="l"/>
                      <a:r>
                        <a:rPr lang="en-US" sz="1400" b="1">
                          <a:solidFill>
                            <a:srgbClr val="2D2D2D"/>
                          </a:solidFill>
                        </a:rPr>
                        <a:t>  Local Total</a:t>
                      </a:r>
                    </a:p>
                  </a:txBody>
                  <a:tcPr marL="6858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1A5276"/>
                          </a:solidFill>
                        </a:rPr>
                        <a:t>$61.4M</a:t>
                      </a:r>
                    </a:p>
                  </a:txBody>
                  <a:tcPr marL="45720" marR="45720" marT="0" marB="0" anchor="ctr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7D3C98"/>
                          </a:solidFill>
                        </a:rPr>
                        <a:t>$59.9M</a:t>
                      </a:r>
                    </a:p>
                  </a:txBody>
                  <a:tcPr marL="45720" marR="45720" marT="0" marB="0" anchor="ctr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196B24"/>
                          </a:solidFill>
                        </a:rPr>
                        <a:t>+$1.5M  +2.5%</a:t>
                      </a:r>
                    </a:p>
                  </a:txBody>
                  <a:tcPr marL="45720" marR="45720" marT="0" marB="0" anchor="ctr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200"/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4F5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3124">
                <a:tc>
                  <a:txBody>
                    <a:bodyPr/>
                    <a:lstStyle/>
                    <a:p>
                      <a:pPr algn="l"/>
                      <a:r>
                        <a:rPr lang="en-US" sz="1400" b="0">
                          <a:solidFill>
                            <a:srgbClr val="2D2D2D"/>
                          </a:solidFill>
                        </a:rPr>
                        <a:t>State Funds</a:t>
                      </a:r>
                    </a:p>
                  </a:txBody>
                  <a:tcPr marL="6858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>
                          <a:solidFill>
                            <a:srgbClr val="1A5276"/>
                          </a:solidFill>
                        </a:rPr>
                        <a:t>$74.1M</a:t>
                      </a:r>
                    </a:p>
                  </a:txBody>
                  <a:tcPr marL="45720" marR="45720" marT="0" marB="0" anchor="ctr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>
                          <a:solidFill>
                            <a:srgbClr val="7D3C98"/>
                          </a:solidFill>
                        </a:rPr>
                        <a:t>$69.2M</a:t>
                      </a:r>
                    </a:p>
                  </a:txBody>
                  <a:tcPr marL="45720" marR="45720" marT="0" marB="0" anchor="ctr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>
                          <a:solidFill>
                            <a:srgbClr val="196B24"/>
                          </a:solidFill>
                        </a:rPr>
                        <a:t>+$4.9M  +7.0%</a:t>
                      </a:r>
                    </a:p>
                  </a:txBody>
                  <a:tcPr marL="45720" marR="45720" marT="0" marB="0" anchor="ctr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/>
                        <a:t>Unlikely to be fully realized based on history</a:t>
                      </a:r>
                      <a:endParaRPr sz="1200"/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7915">
                <a:tc>
                  <a:txBody>
                    <a:bodyPr/>
                    <a:lstStyle/>
                    <a:p>
                      <a:pPr algn="l"/>
                      <a:r>
                        <a:rPr lang="en-US" sz="1400" b="0">
                          <a:solidFill>
                            <a:srgbClr val="2D2D2D"/>
                          </a:solidFill>
                        </a:rPr>
                        <a:t>Federal Funds</a:t>
                      </a:r>
                    </a:p>
                  </a:txBody>
                  <a:tcPr marL="6858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>
                          <a:solidFill>
                            <a:srgbClr val="1A5276"/>
                          </a:solidFill>
                        </a:rPr>
                        <a:t>$13.8M</a:t>
                      </a:r>
                    </a:p>
                  </a:txBody>
                  <a:tcPr marL="45720" marR="45720" marT="0" marB="0" anchor="ctr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>
                          <a:solidFill>
                            <a:srgbClr val="7D3C98"/>
                          </a:solidFill>
                        </a:rPr>
                        <a:t>$13.7M</a:t>
                      </a:r>
                    </a:p>
                  </a:txBody>
                  <a:tcPr marL="45720" marR="45720" marT="0" marB="0" anchor="ctr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>
                          <a:solidFill>
                            <a:srgbClr val="196B24"/>
                          </a:solidFill>
                        </a:rPr>
                        <a:t>+$0.0M  +0.4%</a:t>
                      </a:r>
                    </a:p>
                  </a:txBody>
                  <a:tcPr marL="45720" marR="45720" marT="0" marB="0" anchor="ctr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200"/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4F5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27900">
                <a:tc>
                  <a:txBody>
                    <a:bodyPr/>
                    <a:lstStyle/>
                    <a:p>
                      <a:pPr algn="l"/>
                      <a:r>
                        <a:rPr lang="en-US" sz="1400" b="0">
                          <a:solidFill>
                            <a:srgbClr val="2D2D2D"/>
                          </a:solidFill>
                        </a:rPr>
                        <a:t>DPP / PHP-CCP</a:t>
                      </a:r>
                    </a:p>
                  </a:txBody>
                  <a:tcPr marL="6858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>
                          <a:solidFill>
                            <a:srgbClr val="1A5276"/>
                          </a:solidFill>
                        </a:rPr>
                        <a:t>$14.4M</a:t>
                      </a:r>
                    </a:p>
                  </a:txBody>
                  <a:tcPr marL="45720" marR="45720" marT="0" marB="0" anchor="ctr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>
                          <a:solidFill>
                            <a:srgbClr val="7D3C98"/>
                          </a:solidFill>
                        </a:rPr>
                        <a:t>$15.0M</a:t>
                      </a:r>
                    </a:p>
                  </a:txBody>
                  <a:tcPr marL="45720" marR="45720" marT="0" marB="0" anchor="ctr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>
                          <a:solidFill>
                            <a:srgbClr val="C0392B"/>
                          </a:solidFill>
                        </a:rPr>
                        <a:t>($0.6M)  (3.8%)</a:t>
                      </a:r>
                    </a:p>
                  </a:txBody>
                  <a:tcPr marL="45720" marR="45720" marT="0" marB="0" anchor="ctr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/>
                        <a:t>Expected less $’s due to prior years’ patterns and increased CH funding</a:t>
                      </a:r>
                      <a:endParaRPr sz="1200"/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47915">
                <a:tc>
                  <a:txBody>
                    <a:bodyPr/>
                    <a:lstStyle/>
                    <a:p>
                      <a:pPr algn="l"/>
                      <a:r>
                        <a:rPr lang="en-US" sz="1400" b="1">
                          <a:solidFill>
                            <a:srgbClr val="2D2D2D"/>
                          </a:solidFill>
                        </a:rPr>
                        <a:t>TOTAL REVENUE</a:t>
                      </a:r>
                    </a:p>
                  </a:txBody>
                  <a:tcPr marL="6858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DCE8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1A5276"/>
                          </a:solidFill>
                        </a:rPr>
                        <a:t>$163.7M</a:t>
                      </a:r>
                    </a:p>
                  </a:txBody>
                  <a:tcPr marL="45720" marR="45720" marT="0" marB="0" anchor="ctr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DCE8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7D3C98"/>
                          </a:solidFill>
                        </a:rPr>
                        <a:t>$157.8M</a:t>
                      </a:r>
                    </a:p>
                  </a:txBody>
                  <a:tcPr marL="45720" marR="45720" marT="0" marB="0" anchor="ctr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DCE8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196B24"/>
                          </a:solidFill>
                        </a:rPr>
                        <a:t>+$5.8M  +3.7%</a:t>
                      </a:r>
                    </a:p>
                  </a:txBody>
                  <a:tcPr marL="45720" marR="45720" marT="0" marB="0" anchor="ctr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DCE8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100"/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DCE8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3433A7-696E-6C6B-9215-82949AF11C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DE3D58-B37F-2F07-8AC1-1130CB464D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8899" y="2471335"/>
            <a:ext cx="5616390" cy="2387600"/>
          </a:xfrm>
        </p:spPr>
        <p:txBody>
          <a:bodyPr/>
          <a:lstStyle/>
          <a:p>
            <a:r>
              <a:rPr lang="en-US"/>
              <a:t>About Us</a:t>
            </a:r>
          </a:p>
        </p:txBody>
      </p:sp>
    </p:spTree>
    <p:extLst>
      <p:ext uri="{BB962C8B-B14F-4D97-AF65-F5344CB8AC3E}">
        <p14:creationId xmlns:p14="http://schemas.microsoft.com/office/powerpoint/2010/main" val="39103110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lstStyle/>
          <a:p>
            <a:endParaRPr lang="en-US" sz="1600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2000" cy="960120"/>
          </a:xfrm>
          <a:prstGeom prst="rect">
            <a:avLst/>
          </a:prstGeom>
          <a:solidFill>
            <a:srgbClr val="15608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65760" y="164592"/>
            <a:ext cx="100584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REVENUE BRIDGE: FY26 Act. Proj. → FY27 Budget</a:t>
            </a:r>
            <a:endParaRPr lang="en-US" sz="2400"/>
          </a:p>
        </p:txBody>
      </p:sp>
      <p:sp>
        <p:nvSpPr>
          <p:cNvPr id="5" name="Text 3"/>
          <p:cNvSpPr/>
          <p:nvPr/>
        </p:nvSpPr>
        <p:spPr>
          <a:xfrm>
            <a:off x="320040" y="109728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integral care</a:t>
            </a:r>
            <a:endParaRPr lang="en-US" sz="1100"/>
          </a:p>
        </p:txBody>
      </p:sp>
      <p:sp>
        <p:nvSpPr>
          <p:cNvPr id="6" name="Shape 4"/>
          <p:cNvSpPr/>
          <p:nvPr/>
        </p:nvSpPr>
        <p:spPr>
          <a:xfrm>
            <a:off x="839595" y="1024128"/>
            <a:ext cx="11119104" cy="5120640"/>
          </a:xfrm>
          <a:prstGeom prst="rect">
            <a:avLst/>
          </a:prstGeom>
          <a:solidFill>
            <a:srgbClr val="FFFFFF"/>
          </a:solidFill>
          <a:ln w="635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784731" y="5718048"/>
            <a:ext cx="11173968" cy="0"/>
          </a:xfrm>
          <a:prstGeom prst="line">
            <a:avLst/>
          </a:prstGeom>
          <a:noFill/>
          <a:ln w="6350">
            <a:solidFill>
              <a:srgbClr val="EEEE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-137161" y="5599176"/>
            <a:ext cx="921891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60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$155M</a:t>
            </a:r>
            <a:endParaRPr lang="en-US" sz="1600"/>
          </a:p>
        </p:txBody>
      </p:sp>
      <p:sp>
        <p:nvSpPr>
          <p:cNvPr id="9" name="Shape 7"/>
          <p:cNvSpPr/>
          <p:nvPr/>
        </p:nvSpPr>
        <p:spPr>
          <a:xfrm>
            <a:off x="784731" y="3584448"/>
            <a:ext cx="11173968" cy="0"/>
          </a:xfrm>
          <a:prstGeom prst="line">
            <a:avLst/>
          </a:prstGeom>
          <a:noFill/>
          <a:ln w="6350">
            <a:solidFill>
              <a:srgbClr val="EEEE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-137161" y="3465576"/>
            <a:ext cx="921891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60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$160M</a:t>
            </a:r>
            <a:endParaRPr lang="en-US" sz="1600"/>
          </a:p>
        </p:txBody>
      </p:sp>
      <p:sp>
        <p:nvSpPr>
          <p:cNvPr id="11" name="Shape 9"/>
          <p:cNvSpPr/>
          <p:nvPr/>
        </p:nvSpPr>
        <p:spPr>
          <a:xfrm>
            <a:off x="784731" y="1450848"/>
            <a:ext cx="11173968" cy="0"/>
          </a:xfrm>
          <a:prstGeom prst="line">
            <a:avLst/>
          </a:prstGeom>
          <a:noFill/>
          <a:ln w="6350">
            <a:solidFill>
              <a:srgbClr val="EEEE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-137161" y="1331976"/>
            <a:ext cx="921891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60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$165M</a:t>
            </a:r>
            <a:endParaRPr lang="en-US" sz="1600"/>
          </a:p>
        </p:txBody>
      </p:sp>
      <p:sp>
        <p:nvSpPr>
          <p:cNvPr id="13" name="Shape 11"/>
          <p:cNvSpPr/>
          <p:nvPr/>
        </p:nvSpPr>
        <p:spPr>
          <a:xfrm>
            <a:off x="949323" y="4508608"/>
            <a:ext cx="980440" cy="1636160"/>
          </a:xfrm>
          <a:prstGeom prst="rect">
            <a:avLst/>
          </a:prstGeom>
          <a:solidFill>
            <a:srgbClr val="2C3E6B"/>
          </a:solidFill>
          <a:ln w="12700">
            <a:solidFill>
              <a:srgbClr val="2C3E6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876171" y="4252576"/>
            <a:ext cx="112674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>
                <a:solidFill>
                  <a:srgbClr val="2C3E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$157.8M</a:t>
            </a:r>
            <a:endParaRPr lang="en-US" sz="1600"/>
          </a:p>
        </p:txBody>
      </p:sp>
      <p:sp>
        <p:nvSpPr>
          <p:cNvPr id="15" name="Text 13"/>
          <p:cNvSpPr/>
          <p:nvPr/>
        </p:nvSpPr>
        <p:spPr>
          <a:xfrm>
            <a:off x="894459" y="6208776"/>
            <a:ext cx="1090168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FY26 Act. Proj.</a:t>
            </a:r>
            <a:endParaRPr lang="en-US" sz="1600"/>
          </a:p>
        </p:txBody>
      </p:sp>
      <p:sp>
        <p:nvSpPr>
          <p:cNvPr id="16" name="Shape 14"/>
          <p:cNvSpPr/>
          <p:nvPr/>
        </p:nvSpPr>
        <p:spPr>
          <a:xfrm>
            <a:off x="2186938" y="5157466"/>
            <a:ext cx="980440" cy="648858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2113786" y="4901434"/>
            <a:ext cx="112674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-1.52M</a:t>
            </a:r>
            <a:endParaRPr lang="en-US" sz="1600"/>
          </a:p>
        </p:txBody>
      </p:sp>
      <p:sp>
        <p:nvSpPr>
          <p:cNvPr id="18" name="Text 16"/>
          <p:cNvSpPr/>
          <p:nvPr/>
        </p:nvSpPr>
        <p:spPr>
          <a:xfrm>
            <a:off x="2132074" y="6208776"/>
            <a:ext cx="1090168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City of</a:t>
            </a:r>
            <a:endParaRPr lang="en-US" sz="1600"/>
          </a:p>
          <a:p>
            <a:pPr marL="0" indent="0" algn="ctr">
              <a:buNone/>
            </a:pPr>
            <a:r>
              <a:rPr lang="en-US" sz="160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Austin</a:t>
            </a:r>
            <a:endParaRPr lang="en-US" sz="1600"/>
          </a:p>
        </p:txBody>
      </p:sp>
      <p:sp>
        <p:nvSpPr>
          <p:cNvPr id="19" name="Shape 17"/>
          <p:cNvSpPr/>
          <p:nvPr/>
        </p:nvSpPr>
        <p:spPr>
          <a:xfrm>
            <a:off x="1929763" y="4508608"/>
            <a:ext cx="257175" cy="0"/>
          </a:xfrm>
          <a:prstGeom prst="line">
            <a:avLst/>
          </a:prstGeom>
          <a:noFill/>
          <a:ln w="9525">
            <a:solidFill>
              <a:srgbClr val="AAAAAA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3424553" y="5157466"/>
            <a:ext cx="980440" cy="36576"/>
          </a:xfrm>
          <a:prstGeom prst="rect">
            <a:avLst/>
          </a:prstGeom>
          <a:solidFill>
            <a:srgbClr val="196B24"/>
          </a:solidFill>
          <a:ln w="12700">
            <a:solidFill>
              <a:srgbClr val="196B2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3351401" y="4901434"/>
            <a:ext cx="112674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>
                <a:solidFill>
                  <a:srgbClr val="196B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+0.00M</a:t>
            </a:r>
            <a:endParaRPr lang="en-US" sz="1600"/>
          </a:p>
        </p:txBody>
      </p:sp>
      <p:sp>
        <p:nvSpPr>
          <p:cNvPr id="22" name="Text 20"/>
          <p:cNvSpPr/>
          <p:nvPr/>
        </p:nvSpPr>
        <p:spPr>
          <a:xfrm>
            <a:off x="3369689" y="6208776"/>
            <a:ext cx="1090168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Travis</a:t>
            </a:r>
            <a:endParaRPr lang="en-US" sz="1600"/>
          </a:p>
          <a:p>
            <a:pPr marL="0" indent="0" algn="ctr">
              <a:buNone/>
            </a:pPr>
            <a:r>
              <a:rPr lang="en-US" sz="160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County</a:t>
            </a:r>
            <a:endParaRPr lang="en-US" sz="1600"/>
          </a:p>
        </p:txBody>
      </p:sp>
      <p:sp>
        <p:nvSpPr>
          <p:cNvPr id="23" name="Shape 21"/>
          <p:cNvSpPr/>
          <p:nvPr/>
        </p:nvSpPr>
        <p:spPr>
          <a:xfrm>
            <a:off x="3167378" y="5157466"/>
            <a:ext cx="257175" cy="0"/>
          </a:xfrm>
          <a:prstGeom prst="line">
            <a:avLst/>
          </a:prstGeom>
          <a:noFill/>
          <a:ln w="9525">
            <a:solidFill>
              <a:srgbClr val="AAAAAA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24" name="Shape 22"/>
          <p:cNvSpPr/>
          <p:nvPr/>
        </p:nvSpPr>
        <p:spPr>
          <a:xfrm>
            <a:off x="4662168" y="3695296"/>
            <a:ext cx="980440" cy="1462171"/>
          </a:xfrm>
          <a:prstGeom prst="rect">
            <a:avLst/>
          </a:prstGeom>
          <a:solidFill>
            <a:srgbClr val="196B24"/>
          </a:solidFill>
          <a:ln w="12700">
            <a:solidFill>
              <a:srgbClr val="196B2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4589016" y="3439264"/>
            <a:ext cx="112674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>
                <a:solidFill>
                  <a:srgbClr val="196B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+3.43M</a:t>
            </a:r>
            <a:endParaRPr lang="en-US" sz="1600"/>
          </a:p>
        </p:txBody>
      </p:sp>
      <p:sp>
        <p:nvSpPr>
          <p:cNvPr id="26" name="Text 24"/>
          <p:cNvSpPr/>
          <p:nvPr/>
        </p:nvSpPr>
        <p:spPr>
          <a:xfrm>
            <a:off x="4607304" y="6208776"/>
            <a:ext cx="1090168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Central</a:t>
            </a:r>
            <a:endParaRPr lang="en-US" sz="1600"/>
          </a:p>
          <a:p>
            <a:pPr marL="0" indent="0" algn="ctr">
              <a:buNone/>
            </a:pPr>
            <a:r>
              <a:rPr lang="en-US" sz="160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Health</a:t>
            </a:r>
            <a:endParaRPr lang="en-US" sz="1600"/>
          </a:p>
        </p:txBody>
      </p:sp>
      <p:sp>
        <p:nvSpPr>
          <p:cNvPr id="27" name="Shape 25"/>
          <p:cNvSpPr/>
          <p:nvPr/>
        </p:nvSpPr>
        <p:spPr>
          <a:xfrm>
            <a:off x="4404993" y="5157466"/>
            <a:ext cx="257175" cy="0"/>
          </a:xfrm>
          <a:prstGeom prst="line">
            <a:avLst/>
          </a:prstGeom>
          <a:noFill/>
          <a:ln w="9525">
            <a:solidFill>
              <a:srgbClr val="AAAAAA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28" name="Shape 26"/>
          <p:cNvSpPr/>
          <p:nvPr/>
        </p:nvSpPr>
        <p:spPr>
          <a:xfrm>
            <a:off x="5899783" y="3867834"/>
            <a:ext cx="980440" cy="172538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5826631" y="3611802"/>
            <a:ext cx="112674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-0.40M</a:t>
            </a:r>
            <a:endParaRPr lang="en-US" sz="1600"/>
          </a:p>
        </p:txBody>
      </p:sp>
      <p:sp>
        <p:nvSpPr>
          <p:cNvPr id="30" name="Text 28"/>
          <p:cNvSpPr/>
          <p:nvPr/>
        </p:nvSpPr>
        <p:spPr>
          <a:xfrm>
            <a:off x="5844919" y="6208776"/>
            <a:ext cx="1090168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Other</a:t>
            </a:r>
            <a:endParaRPr lang="en-US" sz="1600"/>
          </a:p>
          <a:p>
            <a:pPr marL="0" indent="0" algn="ctr">
              <a:buNone/>
            </a:pPr>
            <a:r>
              <a:rPr lang="en-US" sz="160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Local</a:t>
            </a:r>
            <a:endParaRPr lang="en-US" sz="1600"/>
          </a:p>
        </p:txBody>
      </p:sp>
      <p:sp>
        <p:nvSpPr>
          <p:cNvPr id="31" name="Shape 29"/>
          <p:cNvSpPr/>
          <p:nvPr/>
        </p:nvSpPr>
        <p:spPr>
          <a:xfrm>
            <a:off x="5642608" y="3695296"/>
            <a:ext cx="257175" cy="0"/>
          </a:xfrm>
          <a:prstGeom prst="line">
            <a:avLst/>
          </a:prstGeom>
          <a:noFill/>
          <a:ln w="9525">
            <a:solidFill>
              <a:srgbClr val="AAAAAA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32" name="Shape 30"/>
          <p:cNvSpPr/>
          <p:nvPr/>
        </p:nvSpPr>
        <p:spPr>
          <a:xfrm>
            <a:off x="7137398" y="1791524"/>
            <a:ext cx="980440" cy="2076310"/>
          </a:xfrm>
          <a:prstGeom prst="rect">
            <a:avLst/>
          </a:prstGeom>
          <a:solidFill>
            <a:srgbClr val="196B24"/>
          </a:solidFill>
          <a:ln w="12700">
            <a:solidFill>
              <a:srgbClr val="196B2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31"/>
          <p:cNvSpPr/>
          <p:nvPr/>
        </p:nvSpPr>
        <p:spPr>
          <a:xfrm>
            <a:off x="7064246" y="1535492"/>
            <a:ext cx="112674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>
                <a:solidFill>
                  <a:srgbClr val="196B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+4.87M</a:t>
            </a:r>
            <a:endParaRPr lang="en-US" sz="1600"/>
          </a:p>
        </p:txBody>
      </p:sp>
      <p:sp>
        <p:nvSpPr>
          <p:cNvPr id="34" name="Text 32"/>
          <p:cNvSpPr/>
          <p:nvPr/>
        </p:nvSpPr>
        <p:spPr>
          <a:xfrm>
            <a:off x="7082534" y="6208776"/>
            <a:ext cx="1090168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State</a:t>
            </a:r>
            <a:endParaRPr lang="en-US" sz="1600"/>
          </a:p>
          <a:p>
            <a:pPr marL="0" indent="0" algn="ctr">
              <a:buNone/>
            </a:pPr>
            <a:r>
              <a:rPr lang="en-US" sz="160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Funds</a:t>
            </a:r>
            <a:endParaRPr lang="en-US" sz="1600"/>
          </a:p>
        </p:txBody>
      </p:sp>
      <p:sp>
        <p:nvSpPr>
          <p:cNvPr id="35" name="Shape 33"/>
          <p:cNvSpPr/>
          <p:nvPr/>
        </p:nvSpPr>
        <p:spPr>
          <a:xfrm>
            <a:off x="6880223" y="3867834"/>
            <a:ext cx="257175" cy="0"/>
          </a:xfrm>
          <a:prstGeom prst="line">
            <a:avLst/>
          </a:prstGeom>
          <a:noFill/>
          <a:ln w="9525">
            <a:solidFill>
              <a:srgbClr val="AAAAAA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36" name="Shape 34"/>
          <p:cNvSpPr/>
          <p:nvPr/>
        </p:nvSpPr>
        <p:spPr>
          <a:xfrm>
            <a:off x="8375013" y="1770665"/>
            <a:ext cx="980440" cy="36576"/>
          </a:xfrm>
          <a:prstGeom prst="rect">
            <a:avLst/>
          </a:prstGeom>
          <a:solidFill>
            <a:srgbClr val="196B24"/>
          </a:solidFill>
          <a:ln w="12700">
            <a:solidFill>
              <a:srgbClr val="196B2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Text 35"/>
          <p:cNvSpPr/>
          <p:nvPr/>
        </p:nvSpPr>
        <p:spPr>
          <a:xfrm>
            <a:off x="8301861" y="1514633"/>
            <a:ext cx="112674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>
                <a:solidFill>
                  <a:srgbClr val="196B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+0.05M</a:t>
            </a:r>
            <a:endParaRPr lang="en-US" sz="1600"/>
          </a:p>
        </p:txBody>
      </p:sp>
      <p:sp>
        <p:nvSpPr>
          <p:cNvPr id="38" name="Text 36"/>
          <p:cNvSpPr/>
          <p:nvPr/>
        </p:nvSpPr>
        <p:spPr>
          <a:xfrm>
            <a:off x="8320149" y="6208776"/>
            <a:ext cx="1090168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Federal</a:t>
            </a:r>
            <a:endParaRPr lang="en-US" sz="1600"/>
          </a:p>
          <a:p>
            <a:pPr marL="0" indent="0" algn="ctr">
              <a:buNone/>
            </a:pPr>
            <a:r>
              <a:rPr lang="en-US" sz="160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Funds</a:t>
            </a:r>
            <a:endParaRPr lang="en-US" sz="1600"/>
          </a:p>
        </p:txBody>
      </p:sp>
      <p:sp>
        <p:nvSpPr>
          <p:cNvPr id="39" name="Shape 37"/>
          <p:cNvSpPr/>
          <p:nvPr/>
        </p:nvSpPr>
        <p:spPr>
          <a:xfrm>
            <a:off x="8117838" y="1791524"/>
            <a:ext cx="257175" cy="0"/>
          </a:xfrm>
          <a:prstGeom prst="line">
            <a:avLst/>
          </a:prstGeom>
          <a:noFill/>
          <a:ln w="9525">
            <a:solidFill>
              <a:srgbClr val="AAAAAA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40" name="Shape 38"/>
          <p:cNvSpPr/>
          <p:nvPr/>
        </p:nvSpPr>
        <p:spPr>
          <a:xfrm>
            <a:off x="9612628" y="2014721"/>
            <a:ext cx="980440" cy="244056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1" name="Text 39"/>
          <p:cNvSpPr/>
          <p:nvPr/>
        </p:nvSpPr>
        <p:spPr>
          <a:xfrm>
            <a:off x="9539476" y="1758689"/>
            <a:ext cx="112674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-0.57M</a:t>
            </a:r>
            <a:endParaRPr lang="en-US" sz="1600"/>
          </a:p>
        </p:txBody>
      </p:sp>
      <p:sp>
        <p:nvSpPr>
          <p:cNvPr id="42" name="Text 40"/>
          <p:cNvSpPr/>
          <p:nvPr/>
        </p:nvSpPr>
        <p:spPr>
          <a:xfrm>
            <a:off x="9557764" y="6208776"/>
            <a:ext cx="1090168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DPP /</a:t>
            </a:r>
            <a:endParaRPr lang="en-US" sz="1600"/>
          </a:p>
          <a:p>
            <a:pPr marL="0" indent="0" algn="ctr">
              <a:buNone/>
            </a:pPr>
            <a:r>
              <a:rPr lang="en-US" sz="160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CCP</a:t>
            </a:r>
            <a:endParaRPr lang="en-US" sz="1600"/>
          </a:p>
        </p:txBody>
      </p:sp>
      <p:sp>
        <p:nvSpPr>
          <p:cNvPr id="43" name="Shape 41"/>
          <p:cNvSpPr/>
          <p:nvPr/>
        </p:nvSpPr>
        <p:spPr>
          <a:xfrm>
            <a:off x="9355453" y="1770665"/>
            <a:ext cx="257175" cy="0"/>
          </a:xfrm>
          <a:prstGeom prst="line">
            <a:avLst/>
          </a:prstGeom>
          <a:noFill/>
          <a:ln w="9525">
            <a:solidFill>
              <a:srgbClr val="AAAAAA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44" name="Shape 42"/>
          <p:cNvSpPr/>
          <p:nvPr/>
        </p:nvSpPr>
        <p:spPr>
          <a:xfrm>
            <a:off x="10850243" y="2014721"/>
            <a:ext cx="980440" cy="4130047"/>
          </a:xfrm>
          <a:prstGeom prst="rect">
            <a:avLst/>
          </a:prstGeom>
          <a:solidFill>
            <a:srgbClr val="1A5276"/>
          </a:solidFill>
          <a:ln w="12700">
            <a:solidFill>
              <a:srgbClr val="1A527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5" name="Text 43"/>
          <p:cNvSpPr/>
          <p:nvPr/>
        </p:nvSpPr>
        <p:spPr>
          <a:xfrm>
            <a:off x="10777091" y="1758689"/>
            <a:ext cx="112674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>
                <a:solidFill>
                  <a:srgbClr val="2C3E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$163.7M</a:t>
            </a:r>
            <a:endParaRPr lang="en-US" sz="1600"/>
          </a:p>
        </p:txBody>
      </p:sp>
      <p:sp>
        <p:nvSpPr>
          <p:cNvPr id="46" name="Text 44"/>
          <p:cNvSpPr/>
          <p:nvPr/>
        </p:nvSpPr>
        <p:spPr>
          <a:xfrm>
            <a:off x="10795379" y="6208776"/>
            <a:ext cx="1090168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FY27</a:t>
            </a:r>
            <a:endParaRPr lang="en-US" sz="1600"/>
          </a:p>
          <a:p>
            <a:pPr marL="0" indent="0" algn="ctr">
              <a:buNone/>
            </a:pPr>
            <a:r>
              <a:rPr lang="en-US" sz="160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Budget</a:t>
            </a:r>
            <a:endParaRPr lang="en-US" sz="16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2000" cy="960120"/>
          </a:xfrm>
          <a:prstGeom prst="rect">
            <a:avLst/>
          </a:prstGeom>
          <a:solidFill>
            <a:srgbClr val="E9713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65760" y="146304"/>
            <a:ext cx="9601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EXPENSE OVERVIEW — FY27 Budget vs FY26 Actual Run Rate Projection</a:t>
            </a:r>
            <a:endParaRPr lang="en-US" sz="2400"/>
          </a:p>
        </p:txBody>
      </p:sp>
      <p:sp>
        <p:nvSpPr>
          <p:cNvPr id="6" name="Text 4"/>
          <p:cNvSpPr/>
          <p:nvPr/>
        </p:nvSpPr>
        <p:spPr>
          <a:xfrm>
            <a:off x="320040" y="109728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integral care</a:t>
            </a:r>
            <a:endParaRPr lang="en-US" sz="1100"/>
          </a:p>
        </p:txBody>
      </p:sp>
      <p:graphicFrame>
        <p:nvGraphicFramePr>
          <p:cNvPr id="7" name="Chart 0"/>
          <p:cNvGraphicFramePr/>
          <p:nvPr>
            <p:extLst>
              <p:ext uri="{D42A27DB-BD31-4B8C-83A1-F6EECF244321}">
                <p14:modId xmlns:p14="http://schemas.microsoft.com/office/powerpoint/2010/main" val="3484224658"/>
              </p:ext>
            </p:extLst>
          </p:nvPr>
        </p:nvGraphicFramePr>
        <p:xfrm>
          <a:off x="124691" y="1024127"/>
          <a:ext cx="4350328" cy="4933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04" name="Table204"/>
          <p:cNvGraphicFramePr>
            <a:graphicFrameLocks noGrp="1"/>
          </p:cNvGraphicFramePr>
          <p:nvPr/>
        </p:nvGraphicFramePr>
        <p:xfrm>
          <a:off x="4475018" y="1024128"/>
          <a:ext cx="7592291" cy="5846064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6902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083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00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023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6130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pPr algn="l"/>
                      <a:r>
                        <a:rPr lang="en-US" sz="1400" b="1">
                          <a:solidFill>
                            <a:srgbClr val="FFFFFF"/>
                          </a:solidFill>
                        </a:rPr>
                        <a:t> </a:t>
                      </a:r>
                    </a:p>
                  </a:txBody>
                  <a:tcPr marL="6858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2C3E6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FFFFFF"/>
                          </a:solidFill>
                        </a:rPr>
                        <a:t>FY27 Budget</a:t>
                      </a:r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2C3E6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FFFFFF"/>
                          </a:solidFill>
                        </a:rPr>
                        <a:t>FY26 Act. Proj.</a:t>
                      </a:r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2C3E6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FFFFFF"/>
                          </a:solidFill>
                        </a:rPr>
                        <a:t>Delta ($/%)</a:t>
                      </a:r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2C3E6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FFFFFF"/>
                          </a:solidFill>
                        </a:rPr>
                        <a:t>Notes</a:t>
                      </a:r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2C3E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lang="en-US" sz="1400" b="0">
                          <a:solidFill>
                            <a:srgbClr val="2D2D2D"/>
                          </a:solidFill>
                        </a:rPr>
                        <a:t>Salaries</a:t>
                      </a:r>
                    </a:p>
                  </a:txBody>
                  <a:tcPr marL="6858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>
                          <a:solidFill>
                            <a:srgbClr val="1A5276"/>
                          </a:solidFill>
                        </a:rPr>
                        <a:t>$87.4M</a:t>
                      </a:r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>
                          <a:solidFill>
                            <a:srgbClr val="7D3C98"/>
                          </a:solidFill>
                        </a:rPr>
                        <a:t>$87.4M</a:t>
                      </a:r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>
                          <a:solidFill>
                            <a:srgbClr val="C0392B"/>
                          </a:solidFill>
                        </a:rPr>
                        <a:t>+$0.0M  +0.0%</a:t>
                      </a:r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Turnover estimate included</a:t>
                      </a:r>
                      <a:endParaRPr sz="1400"/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4F5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lang="en-US" sz="1400" b="0">
                          <a:solidFill>
                            <a:srgbClr val="2D2D2D"/>
                          </a:solidFill>
                        </a:rPr>
                        <a:t>Fringe Benefits</a:t>
                      </a:r>
                    </a:p>
                  </a:txBody>
                  <a:tcPr marL="6858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>
                          <a:solidFill>
                            <a:srgbClr val="1A5276"/>
                          </a:solidFill>
                        </a:rPr>
                        <a:t>$25.5M</a:t>
                      </a:r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>
                          <a:solidFill>
                            <a:srgbClr val="7D3C98"/>
                          </a:solidFill>
                        </a:rPr>
                        <a:t>$23.2M</a:t>
                      </a:r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>
                          <a:solidFill>
                            <a:srgbClr val="C0392B"/>
                          </a:solidFill>
                        </a:rPr>
                        <a:t>+$2.3M  +9.8%</a:t>
                      </a:r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Medical cost increase</a:t>
                      </a:r>
                      <a:endParaRPr sz="1400"/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lang="en-US" sz="1400" b="0">
                          <a:solidFill>
                            <a:srgbClr val="2D2D2D"/>
                          </a:solidFill>
                        </a:rPr>
                        <a:t>Contracts &amp; Consult.</a:t>
                      </a:r>
                    </a:p>
                  </a:txBody>
                  <a:tcPr marL="6858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>
                          <a:solidFill>
                            <a:srgbClr val="1A5276"/>
                          </a:solidFill>
                        </a:rPr>
                        <a:t>$27.2M</a:t>
                      </a:r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>
                          <a:solidFill>
                            <a:srgbClr val="7D3C98"/>
                          </a:solidFill>
                        </a:rPr>
                        <a:t>$28.0M</a:t>
                      </a:r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>
                          <a:solidFill>
                            <a:srgbClr val="196B24"/>
                          </a:solidFill>
                        </a:rPr>
                        <a:t>($0.9M)  (3.1%)</a:t>
                      </a:r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400"/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4F5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lang="en-US" sz="1400" b="0">
                          <a:solidFill>
                            <a:srgbClr val="2D2D2D"/>
                          </a:solidFill>
                        </a:rPr>
                        <a:t>Facilities / Util.</a:t>
                      </a:r>
                    </a:p>
                  </a:txBody>
                  <a:tcPr marL="6858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>
                          <a:solidFill>
                            <a:srgbClr val="1A5276"/>
                          </a:solidFill>
                        </a:rPr>
                        <a:t>$8.6M</a:t>
                      </a:r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>
                          <a:solidFill>
                            <a:srgbClr val="7D3C98"/>
                          </a:solidFill>
                        </a:rPr>
                        <a:t>$8.5M</a:t>
                      </a:r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>
                          <a:solidFill>
                            <a:srgbClr val="C0392B"/>
                          </a:solidFill>
                        </a:rPr>
                        <a:t>+$0.1M  +1.6%</a:t>
                      </a:r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400"/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lang="en-US" sz="1400" b="0">
                          <a:solidFill>
                            <a:srgbClr val="2D2D2D"/>
                          </a:solidFill>
                        </a:rPr>
                        <a:t>Furn. &amp; Equipment</a:t>
                      </a:r>
                    </a:p>
                  </a:txBody>
                  <a:tcPr marL="6858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>
                          <a:solidFill>
                            <a:srgbClr val="1A5276"/>
                          </a:solidFill>
                        </a:rPr>
                        <a:t>$5.6M</a:t>
                      </a:r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>
                          <a:solidFill>
                            <a:srgbClr val="7D3C98"/>
                          </a:solidFill>
                        </a:rPr>
                        <a:t>$4.4M</a:t>
                      </a:r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>
                          <a:solidFill>
                            <a:srgbClr val="C0392B"/>
                          </a:solidFill>
                        </a:rPr>
                        <a:t>+$1.2M  +26.3%</a:t>
                      </a:r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Workday</a:t>
                      </a:r>
                      <a:endParaRPr sz="1400"/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4F5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lang="en-US" sz="1400" b="0">
                          <a:solidFill>
                            <a:srgbClr val="2D2D2D"/>
                          </a:solidFill>
                        </a:rPr>
                        <a:t>Capital Outlay</a:t>
                      </a:r>
                    </a:p>
                  </a:txBody>
                  <a:tcPr marL="6858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>
                          <a:solidFill>
                            <a:srgbClr val="1A5276"/>
                          </a:solidFill>
                        </a:rPr>
                        <a:t>$1.9M</a:t>
                      </a:r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>
                          <a:solidFill>
                            <a:srgbClr val="7D3C98"/>
                          </a:solidFill>
                        </a:rPr>
                        <a:t>$2.3M</a:t>
                      </a:r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>
                          <a:solidFill>
                            <a:srgbClr val="196B24"/>
                          </a:solidFill>
                        </a:rPr>
                        <a:t>($0.5M)  (20.0%)</a:t>
                      </a:r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400"/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lang="en-US" sz="1400" b="0">
                          <a:solidFill>
                            <a:srgbClr val="2D2D2D"/>
                          </a:solidFill>
                        </a:rPr>
                        <a:t>Client Support</a:t>
                      </a:r>
                    </a:p>
                  </a:txBody>
                  <a:tcPr marL="6858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>
                          <a:solidFill>
                            <a:srgbClr val="1A5276"/>
                          </a:solidFill>
                        </a:rPr>
                        <a:t>$3.1M</a:t>
                      </a:r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>
                          <a:solidFill>
                            <a:srgbClr val="7D3C98"/>
                          </a:solidFill>
                        </a:rPr>
                        <a:t>$3.1M</a:t>
                      </a:r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>
                          <a:solidFill>
                            <a:srgbClr val="196B24"/>
                          </a:solidFill>
                        </a:rPr>
                        <a:t>($0.0M)  (1.0%)</a:t>
                      </a:r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400"/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4F5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lang="en-US" sz="1400" b="0">
                          <a:solidFill>
                            <a:srgbClr val="2D2D2D"/>
                          </a:solidFill>
                        </a:rPr>
                        <a:t>Travel / Workshop</a:t>
                      </a:r>
                    </a:p>
                  </a:txBody>
                  <a:tcPr marL="6858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>
                          <a:solidFill>
                            <a:srgbClr val="1A5276"/>
                          </a:solidFill>
                        </a:rPr>
                        <a:t>$1.1M</a:t>
                      </a:r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>
                          <a:solidFill>
                            <a:srgbClr val="7D3C98"/>
                          </a:solidFill>
                        </a:rPr>
                        <a:t>$0.8M</a:t>
                      </a:r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>
                          <a:solidFill>
                            <a:srgbClr val="C0392B"/>
                          </a:solidFill>
                        </a:rPr>
                        <a:t>+$0.3M  +37.6%</a:t>
                      </a:r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IRS rate up 8% YoY</a:t>
                      </a:r>
                      <a:endParaRPr sz="1400"/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lang="en-US" sz="1400" b="0">
                          <a:solidFill>
                            <a:srgbClr val="2D2D2D"/>
                          </a:solidFill>
                        </a:rPr>
                        <a:t>Other Operating</a:t>
                      </a:r>
                    </a:p>
                  </a:txBody>
                  <a:tcPr marL="6858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>
                          <a:solidFill>
                            <a:srgbClr val="1A5276"/>
                          </a:solidFill>
                        </a:rPr>
                        <a:t>$1.3M</a:t>
                      </a:r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>
                          <a:solidFill>
                            <a:srgbClr val="7D3C98"/>
                          </a:solidFill>
                        </a:rPr>
                        <a:t>$2.1M</a:t>
                      </a:r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>
                          <a:solidFill>
                            <a:srgbClr val="196B24"/>
                          </a:solidFill>
                        </a:rPr>
                        <a:t>($0.8M)  (38.7%)</a:t>
                      </a:r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400"/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4F5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lang="en-US" sz="1400" b="0">
                          <a:solidFill>
                            <a:srgbClr val="2D2D2D"/>
                          </a:solidFill>
                        </a:rPr>
                        <a:t>Insurance</a:t>
                      </a:r>
                    </a:p>
                  </a:txBody>
                  <a:tcPr marL="6858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>
                          <a:solidFill>
                            <a:srgbClr val="1A5276"/>
                          </a:solidFill>
                        </a:rPr>
                        <a:t>$0.8M</a:t>
                      </a:r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>
                          <a:solidFill>
                            <a:srgbClr val="7D3C98"/>
                          </a:solidFill>
                        </a:rPr>
                        <a:t>$0.9M</a:t>
                      </a:r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>
                          <a:solidFill>
                            <a:srgbClr val="196B24"/>
                          </a:solidFill>
                        </a:rPr>
                        <a:t>($0.0M)  (5.0%)</a:t>
                      </a:r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Has not been quoted yet but reduced property</a:t>
                      </a:r>
                      <a:endParaRPr sz="1400"/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lang="en-US" sz="1400" b="0">
                          <a:solidFill>
                            <a:srgbClr val="2D2D2D"/>
                          </a:solidFill>
                        </a:rPr>
                        <a:t>Prof. Fees / Transport</a:t>
                      </a:r>
                    </a:p>
                  </a:txBody>
                  <a:tcPr marL="6858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>
                          <a:solidFill>
                            <a:srgbClr val="1A5276"/>
                          </a:solidFill>
                        </a:rPr>
                        <a:t>$0.5M</a:t>
                      </a:r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>
                          <a:solidFill>
                            <a:srgbClr val="7D3C98"/>
                          </a:solidFill>
                        </a:rPr>
                        <a:t>$0.6M</a:t>
                      </a:r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>
                          <a:solidFill>
                            <a:srgbClr val="196B24"/>
                          </a:solidFill>
                        </a:rPr>
                        <a:t>($0.1M)  (18.2%)</a:t>
                      </a:r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400"/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4F5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lang="en-US" sz="1400" b="0">
                          <a:solidFill>
                            <a:srgbClr val="2D2D2D"/>
                          </a:solidFill>
                        </a:rPr>
                        <a:t>Supplies / Rx</a:t>
                      </a:r>
                    </a:p>
                  </a:txBody>
                  <a:tcPr marL="6858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>
                          <a:solidFill>
                            <a:srgbClr val="1A5276"/>
                          </a:solidFill>
                        </a:rPr>
                        <a:t>$0.8M</a:t>
                      </a:r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>
                          <a:solidFill>
                            <a:srgbClr val="7D3C98"/>
                          </a:solidFill>
                        </a:rPr>
                        <a:t>$0.8M</a:t>
                      </a:r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>
                          <a:solidFill>
                            <a:srgbClr val="C0392B"/>
                          </a:solidFill>
                        </a:rPr>
                        <a:t>+$0.0M  +3.0%</a:t>
                      </a:r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400"/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lang="en-US" sz="1400" b="1">
                          <a:solidFill>
                            <a:srgbClr val="2D2D2D"/>
                          </a:solidFill>
                        </a:rPr>
                        <a:t>TOTAL EXPENSES</a:t>
                      </a:r>
                    </a:p>
                  </a:txBody>
                  <a:tcPr marL="6858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DCE8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1A5276"/>
                          </a:solidFill>
                        </a:rPr>
                        <a:t>$163.7M</a:t>
                      </a:r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DCE8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7D3C98"/>
                          </a:solidFill>
                        </a:rPr>
                        <a:t>$162.1M</a:t>
                      </a:r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DCE8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C0392B"/>
                          </a:solidFill>
                        </a:rPr>
                        <a:t>+$1.6M  +1.0%</a:t>
                      </a:r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DCE8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400"/>
                    </a:p>
                  </a:txBody>
                  <a:tcPr marL="45720" marR="45720" marT="0" marB="0">
                    <a:lnL w="6350">
                      <a:solidFill>
                        <a:srgbClr val="CCCCCC"/>
                      </a:solidFill>
                    </a:lnL>
                    <a:lnR w="6350">
                      <a:solidFill>
                        <a:srgbClr val="CCCCCC"/>
                      </a:solidFill>
                    </a:lnR>
                    <a:lnT w="6350">
                      <a:solidFill>
                        <a:srgbClr val="CCCCCC"/>
                      </a:solidFill>
                    </a:lnT>
                    <a:lnB w="6350">
                      <a:solidFill>
                        <a:srgbClr val="CCCCCC"/>
                      </a:solidFill>
                    </a:lnB>
                    <a:solidFill>
                      <a:srgbClr val="DCE8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2000" cy="960120"/>
          </a:xfrm>
          <a:prstGeom prst="rect">
            <a:avLst/>
          </a:prstGeom>
          <a:solidFill>
            <a:srgbClr val="5B3A8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65760" y="164592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FUNDING MIX – Direct vs Original Source</a:t>
            </a:r>
            <a:endParaRPr lang="en-US" sz="2700"/>
          </a:p>
        </p:txBody>
      </p:sp>
      <p:sp>
        <p:nvSpPr>
          <p:cNvPr id="5" name="Text 3"/>
          <p:cNvSpPr/>
          <p:nvPr/>
        </p:nvSpPr>
        <p:spPr>
          <a:xfrm>
            <a:off x="320040" y="109728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integral care</a:t>
            </a:r>
            <a:endParaRPr lang="en-US" sz="1100"/>
          </a:p>
        </p:txBody>
      </p:sp>
      <p:graphicFrame>
        <p:nvGraphicFramePr>
          <p:cNvPr id="435" name="Chrt435"/>
          <p:cNvGraphicFramePr>
            <a:graphicFrameLocks noGrp="1"/>
          </p:cNvGraphicFramePr>
          <p:nvPr/>
        </p:nvGraphicFramePr>
        <p:xfrm>
          <a:off x="0" y="960120"/>
          <a:ext cx="5852158" cy="5349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36" name="Chrt436"/>
          <p:cNvGraphicFramePr>
            <a:graphicFrameLocks noGrp="1"/>
          </p:cNvGraphicFramePr>
          <p:nvPr/>
        </p:nvGraphicFramePr>
        <p:xfrm>
          <a:off x="6321554" y="960120"/>
          <a:ext cx="5870446" cy="5349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39" name="rect439"/>
          <p:cNvSpPr/>
          <p:nvPr/>
        </p:nvSpPr>
        <p:spPr>
          <a:xfrm>
            <a:off x="6077712" y="960120"/>
            <a:ext cx="18288" cy="5623560"/>
          </a:xfrm>
          <a:prstGeom prst="rect">
            <a:avLst/>
          </a:prstGeom>
          <a:solidFill>
            <a:srgbClr val="D0D0D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37" name="lbl437"/>
          <p:cNvSpPr/>
          <p:nvPr/>
        </p:nvSpPr>
        <p:spPr>
          <a:xfrm>
            <a:off x="182880" y="6400800"/>
            <a:ext cx="5486400" cy="32004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algn="ctr"/>
            <a:r>
              <a:rPr lang="en-US" sz="2400" b="1">
                <a:solidFill>
                  <a:srgbClr val="1A5276"/>
                </a:solidFill>
                <a:latin typeface="Calibri"/>
              </a:rPr>
              <a:t>FY27 Budget – Direct Funder</a:t>
            </a:r>
          </a:p>
        </p:txBody>
      </p:sp>
      <p:sp>
        <p:nvSpPr>
          <p:cNvPr id="438" name="lbl438"/>
          <p:cNvSpPr/>
          <p:nvPr/>
        </p:nvSpPr>
        <p:spPr>
          <a:xfrm>
            <a:off x="5989320" y="6400800"/>
            <a:ext cx="5486400" cy="32004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algn="ctr"/>
            <a:r>
              <a:rPr lang="en-US" sz="2400" b="1">
                <a:solidFill>
                  <a:srgbClr val="156082"/>
                </a:solidFill>
                <a:latin typeface="Calibri"/>
              </a:rPr>
              <a:t>FY27 – Original Source (estimate)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90ED7A-5AA9-1EEF-308B-5D858FF2DC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Q&amp;A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11ECDC-F77C-ACD1-56FE-A0D458201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2C110-431D-944C-AF63-8315F9BDBACE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28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>
            <a:extLst>
              <a:ext uri="{FF2B5EF4-FFF2-40B4-BE49-F238E27FC236}">
                <a16:creationId xmlns:a16="http://schemas.microsoft.com/office/drawing/2014/main" id="{BA089E32-9ABB-505B-6D84-09DB77E177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9209" y="1676400"/>
            <a:ext cx="5658161" cy="806068"/>
          </a:xfrm>
        </p:spPr>
        <p:txBody>
          <a:bodyPr/>
          <a:lstStyle/>
          <a:p>
            <a:r>
              <a:rPr lang="en-US"/>
              <a:t>Thank you.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6B5A6D-8FDB-FE8F-15B3-918F9ABFDE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07270" y="6356350"/>
            <a:ext cx="646891" cy="365125"/>
          </a:xfrm>
        </p:spPr>
        <p:txBody>
          <a:bodyPr/>
          <a:lstStyle/>
          <a:p>
            <a:fld id="{1992C110-431D-944C-AF63-8315F9BDBACE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593BD94-6701-4741-6F2E-D7E67BCCBCF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151563" y="3451225"/>
            <a:ext cx="5656262" cy="1730375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en-US" err="1"/>
              <a:t>integralcare.org</a:t>
            </a:r>
            <a:endParaRPr lang="en-US"/>
          </a:p>
          <a:p>
            <a:pPr lvl="0"/>
            <a:r>
              <a:rPr lang="en-US"/>
              <a:t>512-472-4357</a:t>
            </a:r>
          </a:p>
          <a:p>
            <a:pPr lvl="0"/>
            <a:r>
              <a:rPr lang="en-US" b="1"/>
              <a:t>24/7 HELPLINE</a:t>
            </a:r>
          </a:p>
        </p:txBody>
      </p:sp>
    </p:spTree>
    <p:extLst>
      <p:ext uri="{BB962C8B-B14F-4D97-AF65-F5344CB8AC3E}">
        <p14:creationId xmlns:p14="http://schemas.microsoft.com/office/powerpoint/2010/main" val="39554543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4BB1A12-771D-C4D4-4BCB-5CB3C150B2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Who We Are and Who We Serve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4DE8239-699D-93E2-E5B0-C819A8BFC2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Integral Care</a:t>
            </a:r>
            <a:endParaRPr lang="en-US">
              <a:solidFill>
                <a:schemeClr val="tx2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732491E-4B75-5F28-27FE-1C7363E38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2C110-431D-944C-AF63-8315F9BDBACE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5C641837-0794-39DC-D01C-AF8A666DE4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425" y="1628775"/>
            <a:ext cx="11274425" cy="4538663"/>
          </a:xfrm>
        </p:spPr>
        <p:txBody>
          <a:bodyPr/>
          <a:lstStyle/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US"/>
              <a:t>Integral Care is the Local Mental Health Authority (LMHA) and Local Intellectual and Developmental Disability Authority (LIDDA) for Travis County. ​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US"/>
              <a:t>We provide high-quality, low-cost healthcare</a:t>
            </a:r>
            <a:r>
              <a:rPr lang="en-US" b="1"/>
              <a:t> </a:t>
            </a:r>
            <a:r>
              <a:rPr lang="en-US"/>
              <a:t>and social services to anyone affected by mental health conditions, substance use disorders, and intellectual or developmental disabilities in Travis County.  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US"/>
              <a:t>Our vision is Mental Health and Well-Being for Everyone.</a:t>
            </a:r>
          </a:p>
        </p:txBody>
      </p:sp>
    </p:spTree>
    <p:extLst>
      <p:ext uri="{BB962C8B-B14F-4D97-AF65-F5344CB8AC3E}">
        <p14:creationId xmlns:p14="http://schemas.microsoft.com/office/powerpoint/2010/main" val="5836514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E73ECF-6401-58C8-4288-AD123DE2B6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2F3FE69-718B-1641-31DE-B275A8432C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Our History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1E680AD-FBF5-1D53-31FE-B6F1106F6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Integral Care</a:t>
            </a:r>
            <a:endParaRPr lang="en-US">
              <a:solidFill>
                <a:schemeClr val="tx2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3F718F1-D631-4132-A02F-D0CED9F5A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2C110-431D-944C-AF63-8315F9BDBACE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A4763228-BCA0-C080-B878-1F855EE72D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425" y="1628775"/>
            <a:ext cx="11274425" cy="4538663"/>
          </a:xfrm>
        </p:spPr>
        <p:txBody>
          <a:bodyPr/>
          <a:lstStyle/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US" b="1"/>
              <a:t>1967</a:t>
            </a:r>
            <a:r>
              <a:rPr lang="en-US"/>
              <a:t>: Established as local authority for mental health and intellectual and developmental disabilities in Travis County as designated by state law​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US" b="1"/>
              <a:t>1 of 39 </a:t>
            </a:r>
            <a:r>
              <a:rPr lang="en-US"/>
              <a:t>Community Mental Health Centers in Texas​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US"/>
              <a:t>Governed by a Board of Trustees appointed by Central Health, City of Austin and Travis County​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US"/>
              <a:t>Authority and Provider Roles</a:t>
            </a:r>
          </a:p>
        </p:txBody>
      </p:sp>
    </p:spTree>
    <p:extLst>
      <p:ext uri="{BB962C8B-B14F-4D97-AF65-F5344CB8AC3E}">
        <p14:creationId xmlns:p14="http://schemas.microsoft.com/office/powerpoint/2010/main" val="30332243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E577DB26-EC38-5351-9C21-2A96A4855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610" y="342901"/>
            <a:ext cx="4292415" cy="1714500"/>
          </a:xfrm>
        </p:spPr>
        <p:txBody>
          <a:bodyPr anchor="ctr">
            <a:normAutofit/>
          </a:bodyPr>
          <a:lstStyle/>
          <a:p>
            <a:r>
              <a:rPr lang="en-US"/>
              <a:t>What We Do - Provider</a:t>
            </a:r>
          </a:p>
        </p:txBody>
      </p: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6A56C255-F8EC-6629-8475-282FC249ECC5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b="11731"/>
          <a:stretch>
            <a:fillRect/>
          </a:stretch>
        </p:blipFill>
        <p:spPr>
          <a:xfrm>
            <a:off x="4916006" y="342900"/>
            <a:ext cx="6191264" cy="5829300"/>
          </a:xfrm>
          <a:prstGeom prst="rect">
            <a:avLst/>
          </a:prstGeom>
          <a:noFill/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D213B25-B389-F8C2-452F-08EA990EEF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9610" y="2057400"/>
            <a:ext cx="4292415" cy="4114800"/>
          </a:xfrm>
        </p:spPr>
        <p:txBody>
          <a:bodyPr>
            <a:normAutofit/>
          </a:bodyPr>
          <a:lstStyle/>
          <a:p>
            <a:pPr marL="685800" indent="-685800">
              <a:lnSpc>
                <a:spcPct val="90000"/>
              </a:lnSpc>
              <a:buClr>
                <a:srgbClr val="0070C0"/>
              </a:buClr>
              <a:buFont typeface="Wingdings" panose="05000000000000000000" pitchFamily="2" charset="2"/>
              <a:buChar char=""/>
            </a:pPr>
            <a:r>
              <a:rPr lang="en-US" sz="2000"/>
              <a:t>Care Coordination</a:t>
            </a:r>
          </a:p>
          <a:p>
            <a:pPr marL="685800" indent="-685800">
              <a:lnSpc>
                <a:spcPct val="90000"/>
              </a:lnSpc>
              <a:buClr>
                <a:srgbClr val="0070C0"/>
              </a:buClr>
              <a:buFont typeface="Webdings" panose="05030102010509060703" pitchFamily="18" charset="2"/>
              <a:buChar char=""/>
            </a:pPr>
            <a:r>
              <a:rPr lang="en-US" sz="2000"/>
              <a:t>24/7 Crisis Response</a:t>
            </a:r>
          </a:p>
          <a:p>
            <a:pPr marL="685800" indent="-685800">
              <a:lnSpc>
                <a:spcPct val="90000"/>
              </a:lnSpc>
              <a:buClr>
                <a:srgbClr val="0070C0"/>
              </a:buClr>
              <a:buFont typeface="Webdings" panose="05030102010509060703" pitchFamily="18" charset="2"/>
              <a:buChar char=""/>
            </a:pPr>
            <a:r>
              <a:rPr lang="en-US" sz="2000"/>
              <a:t>Integrated Behavioral Health </a:t>
            </a:r>
          </a:p>
          <a:p>
            <a:pPr marL="685800" indent="-685800">
              <a:lnSpc>
                <a:spcPct val="90000"/>
              </a:lnSpc>
              <a:buClr>
                <a:srgbClr val="0070C0"/>
              </a:buClr>
              <a:buFont typeface="Webdings" panose="05030102010509060703" pitchFamily="18" charset="2"/>
              <a:buChar char=""/>
            </a:pPr>
            <a:r>
              <a:rPr lang="en-US" sz="2000"/>
              <a:t>Residential Services</a:t>
            </a:r>
          </a:p>
          <a:p>
            <a:pPr marL="685800" indent="-685800">
              <a:lnSpc>
                <a:spcPct val="90000"/>
              </a:lnSpc>
              <a:buClr>
                <a:srgbClr val="0070C0"/>
              </a:buClr>
              <a:buFont typeface="Webdings" panose="05030102010509060703" pitchFamily="18" charset="2"/>
              <a:buChar char="H"/>
            </a:pPr>
            <a:r>
              <a:rPr lang="en-US" sz="2000"/>
              <a:t>Homelessness and Housing Services </a:t>
            </a:r>
          </a:p>
          <a:p>
            <a:pPr marL="685800" indent="-685800">
              <a:lnSpc>
                <a:spcPct val="90000"/>
              </a:lnSpc>
              <a:buClr>
                <a:srgbClr val="0070C0"/>
              </a:buClr>
              <a:buFont typeface="Webdings" panose="05030102010509060703" pitchFamily="18" charset="2"/>
              <a:buChar char=""/>
            </a:pPr>
            <a:r>
              <a:rPr lang="en-US" sz="2000"/>
              <a:t>Jail Diversion</a:t>
            </a:r>
          </a:p>
          <a:p>
            <a:pPr marL="685800" indent="-685800">
              <a:lnSpc>
                <a:spcPct val="90000"/>
              </a:lnSpc>
              <a:buClr>
                <a:srgbClr val="0070C0"/>
              </a:buClr>
              <a:buFont typeface="Webdings" panose="05030102010509060703" pitchFamily="18" charset="2"/>
              <a:buChar char=""/>
            </a:pPr>
            <a:r>
              <a:rPr lang="en-US" sz="2000"/>
              <a:t>Substance Use Treatment</a:t>
            </a:r>
          </a:p>
          <a:p>
            <a:pPr marL="685800" indent="-685800">
              <a:lnSpc>
                <a:spcPct val="90000"/>
              </a:lnSpc>
              <a:buClr>
                <a:srgbClr val="0070C0"/>
              </a:buClr>
              <a:buFont typeface="Webdings" panose="05030102010509060703" pitchFamily="18" charset="2"/>
              <a:buChar char=""/>
            </a:pPr>
            <a:r>
              <a:rPr lang="en-US" sz="2000"/>
              <a:t>Prevention and Wellness</a:t>
            </a:r>
          </a:p>
          <a:p>
            <a:pPr>
              <a:lnSpc>
                <a:spcPct val="90000"/>
              </a:lnSpc>
            </a:pPr>
            <a:endParaRPr lang="en-US" sz="200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82AE2F5-9FE3-E389-E64B-A96C17EEEE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9610" y="6364754"/>
            <a:ext cx="9592236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Integral Care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D3152F-5F11-A63D-F54E-E26AA00D3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07270" y="6356350"/>
            <a:ext cx="646891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1992C110-431D-944C-AF63-8315F9BDBACE}" type="slidenum">
              <a:rPr lang="en-US" smtClean="0"/>
              <a:pPr>
                <a:spcAft>
                  <a:spcPts val="600"/>
                </a:spcAft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6455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B8A121-2825-C754-5ECC-663EE2FFD4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A6C5743A-B3C2-EC98-1875-DB6F0DCECB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/>
              <a:t>What We Do - Authority</a:t>
            </a:r>
          </a:p>
        </p:txBody>
      </p: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40A8697B-C118-4855-7F82-3AD4ABDE4CE2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20129" r="20129"/>
          <a:stretch/>
        </p:blipFill>
        <p:spPr>
          <a:prstGeom prst="rect">
            <a:avLst/>
          </a:prstGeom>
          <a:noFill/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CAD4238-DE34-FE08-2A59-9562CCE556D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20000"/>
          </a:bodyPr>
          <a:lstStyle/>
          <a:p>
            <a:pPr marL="342900" indent="-342900">
              <a:lnSpc>
                <a:spcPct val="150000"/>
              </a:lnSpc>
              <a:spcBef>
                <a:spcPts val="600"/>
              </a:spcBef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US">
                <a:ea typeface="Calibri"/>
                <a:cs typeface="Calibri"/>
              </a:rPr>
              <a:t>Education &amp; Training</a:t>
            </a:r>
          </a:p>
          <a:p>
            <a:pPr marL="342900" indent="-342900">
              <a:lnSpc>
                <a:spcPct val="150000"/>
              </a:lnSpc>
              <a:spcBef>
                <a:spcPts val="600"/>
              </a:spcBef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US">
                <a:latin typeface="Calibri"/>
                <a:ea typeface="Calibri"/>
                <a:cs typeface="Calibri"/>
              </a:rPr>
              <a:t>Manage service quality and patient access for inpatient and outpatient care</a:t>
            </a:r>
          </a:p>
          <a:p>
            <a:pPr marL="342900" indent="-34290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US">
                <a:ea typeface="Calibri"/>
                <a:cs typeface="Calibri"/>
              </a:rPr>
              <a:t>Network Development, Credentialing &amp; Management</a:t>
            </a:r>
          </a:p>
          <a:p>
            <a:pPr marL="342900" indent="-342900">
              <a:lnSpc>
                <a:spcPct val="110000"/>
              </a:lnSpc>
              <a:spcBef>
                <a:spcPts val="600"/>
              </a:spcBef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US">
                <a:ea typeface="Calibri"/>
                <a:cs typeface="Calibri"/>
              </a:rPr>
              <a:t>Local Service Plan &amp; Local Network Development Plan</a:t>
            </a:r>
          </a:p>
          <a:p>
            <a:pPr marL="342900" indent="-342900">
              <a:lnSpc>
                <a:spcPct val="110000"/>
              </a:lnSpc>
              <a:spcBef>
                <a:spcPts val="600"/>
              </a:spcBef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US">
                <a:ea typeface="Calibri"/>
                <a:cs typeface="Calibri"/>
              </a:rPr>
              <a:t>Strategic Planning &amp; Coordination</a:t>
            </a:r>
          </a:p>
          <a:p>
            <a:pPr>
              <a:lnSpc>
                <a:spcPct val="90000"/>
              </a:lnSpc>
            </a:pP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56435A7-E52C-F1C2-EAC4-E34DA0AD22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Integral Care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62351E-9EED-E099-57CB-AFBF4B213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1992C110-431D-944C-AF63-8315F9BDBACE}" type="slidenum">
              <a:rPr lang="en-US" smtClean="0"/>
              <a:pPr>
                <a:spcAft>
                  <a:spcPts val="600"/>
                </a:spcAft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7728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6C42AB2-DA92-FA83-82B5-AB3720394A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Our Partners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8856AD-E861-D6EC-D399-9CDE02F7C0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9610" y="6413436"/>
            <a:ext cx="9592236" cy="365125"/>
          </a:xfrm>
        </p:spPr>
        <p:txBody>
          <a:bodyPr/>
          <a:lstStyle/>
          <a:p>
            <a:r>
              <a:rPr lang="en-US">
                <a:solidFill>
                  <a:schemeClr val="tx2">
                    <a:lumMod val="85000"/>
                  </a:schemeClr>
                </a:solidFill>
              </a:rPr>
              <a:t>Integral Care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E49309-5926-12E8-C9D2-F80580F93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2C110-431D-944C-AF63-8315F9BDBACE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3075" name="Picture 3" descr="Brand New: New Logo for City of Austin by Pentagram">
            <a:extLst>
              <a:ext uri="{FF2B5EF4-FFF2-40B4-BE49-F238E27FC236}">
                <a16:creationId xmlns:a16="http://schemas.microsoft.com/office/drawing/2014/main" id="{56B153AE-0868-D839-94FA-F4055B115A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009" y="1370001"/>
            <a:ext cx="1680961" cy="1520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BCB20979-02FD-8807-2335-1D8A2024CD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2206" y="1499814"/>
            <a:ext cx="2707777" cy="1277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No automatic alt text available.">
            <a:extLst>
              <a:ext uri="{FF2B5EF4-FFF2-40B4-BE49-F238E27FC236}">
                <a16:creationId xmlns:a16="http://schemas.microsoft.com/office/drawing/2014/main" id="{4E48BA0D-6B96-3B01-86A3-E27237F8C5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451" y="293373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home">
            <a:extLst>
              <a:ext uri="{FF2B5EF4-FFF2-40B4-BE49-F238E27FC236}">
                <a16:creationId xmlns:a16="http://schemas.microsoft.com/office/drawing/2014/main" id="{526F3119-4CD0-1140-395A-9EC94A1339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009" y="5109223"/>
            <a:ext cx="3177991" cy="825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St. David's Foundation, click for home. ">
            <a:extLst>
              <a:ext uri="{FF2B5EF4-FFF2-40B4-BE49-F238E27FC236}">
                <a16:creationId xmlns:a16="http://schemas.microsoft.com/office/drawing/2014/main" id="{AAF02FBD-9F82-0F7D-213D-42847CBFDF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3179" y="5062647"/>
            <a:ext cx="2867025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>
            <a:extLst>
              <a:ext uri="{FF2B5EF4-FFF2-40B4-BE49-F238E27FC236}">
                <a16:creationId xmlns:a16="http://schemas.microsoft.com/office/drawing/2014/main" id="{0252C35C-09DF-3D82-A42C-5256C886C6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5171" y="2969210"/>
            <a:ext cx="1681417" cy="1604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>
            <a:extLst>
              <a:ext uri="{FF2B5EF4-FFF2-40B4-BE49-F238E27FC236}">
                <a16:creationId xmlns:a16="http://schemas.microsoft.com/office/drawing/2014/main" id="{C1C03491-24E6-F30A-9912-208833F7A4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7732" y="3011737"/>
            <a:ext cx="1681417" cy="1681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3" name="Picture 11" descr="US Dept of Veterans Affairs">
            <a:extLst>
              <a:ext uri="{FF2B5EF4-FFF2-40B4-BE49-F238E27FC236}">
                <a16:creationId xmlns:a16="http://schemas.microsoft.com/office/drawing/2014/main" id="{04CB0AEE-4B5D-55AF-846D-3442E981D4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8088" y="4745360"/>
            <a:ext cx="1577003" cy="1577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5" name="Picture 13" descr="Image result for downtown austin alliance">
            <a:extLst>
              <a:ext uri="{FF2B5EF4-FFF2-40B4-BE49-F238E27FC236}">
                <a16:creationId xmlns:a16="http://schemas.microsoft.com/office/drawing/2014/main" id="{474EC781-E54C-71D5-0ACD-3F827562FA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1344" y="2969210"/>
            <a:ext cx="2809625" cy="1371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47246C7-F27C-17E5-DA89-592BA823FFA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979058" y="1606215"/>
            <a:ext cx="4892739" cy="911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0411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8899" y="2471335"/>
            <a:ext cx="5616390" cy="2387600"/>
          </a:xfrm>
        </p:spPr>
        <p:txBody>
          <a:bodyPr/>
          <a:lstStyle/>
          <a:p>
            <a:r>
              <a:rPr lang="en-US"/>
              <a:t>Where We Serve</a:t>
            </a:r>
          </a:p>
        </p:txBody>
      </p:sp>
    </p:spTree>
    <p:extLst>
      <p:ext uri="{BB962C8B-B14F-4D97-AF65-F5344CB8AC3E}">
        <p14:creationId xmlns:p14="http://schemas.microsoft.com/office/powerpoint/2010/main" val="30867496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5ADC4A1E-5C77-8C10-9B2E-0862BB3089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Where We Provide Services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5ECF7409-7E28-A28C-E7F4-F5C473DBD7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US"/>
              <a:t>Over the phone​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US"/>
              <a:t>Via telehealth​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US"/>
              <a:t>On a street corner ​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US"/>
              <a:t>In homes​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US"/>
              <a:t>In jails​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US"/>
              <a:t>In clinics and residential facilities​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US"/>
              <a:t>In emergency rooms​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US"/>
              <a:t>In schools​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US"/>
              <a:t>In mobile clinics</a:t>
            </a:r>
          </a:p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9EF31BE-5F7C-CF48-64B0-152060FA7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Integral Care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99DB83-BB86-5ADD-5A2D-2C581B3AA5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2C110-431D-944C-AF63-8315F9BDBACE}" type="slidenum">
              <a:rPr lang="en-US" smtClean="0"/>
              <a:t>9</a:t>
            </a:fld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FD2F8CA-E9EB-9315-DC15-3408628620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5689" y="1566757"/>
            <a:ext cx="5497124" cy="4122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2986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Integral Care">
      <a:dk1>
        <a:srgbClr val="000000"/>
      </a:dk1>
      <a:lt1>
        <a:srgbClr val="FFFFFF"/>
      </a:lt1>
      <a:dk2>
        <a:srgbClr val="2C3688"/>
      </a:dk2>
      <a:lt2>
        <a:srgbClr val="FFFFFF"/>
      </a:lt2>
      <a:accent1>
        <a:srgbClr val="8974AA"/>
      </a:accent1>
      <a:accent2>
        <a:srgbClr val="C1BCDE"/>
      </a:accent2>
      <a:accent3>
        <a:srgbClr val="954870"/>
      </a:accent3>
      <a:accent4>
        <a:srgbClr val="F0A078"/>
      </a:accent4>
      <a:accent5>
        <a:srgbClr val="D36938"/>
      </a:accent5>
      <a:accent6>
        <a:srgbClr val="2B3687"/>
      </a:accent6>
      <a:hlink>
        <a:srgbClr val="0096FF"/>
      </a:hlink>
      <a:folHlink>
        <a:srgbClr val="D783FF"/>
      </a:folHlink>
    </a:clrScheme>
    <a:fontScheme name="Hanuman Bold">
      <a:majorFont>
        <a:latin typeface="Hanuman Bold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 w="6742" cap="flat">
          <a:noFill/>
          <a:prstDash val="solid"/>
          <a:miter/>
        </a:ln>
      </a:spPr>
      <a:bodyPr/>
      <a:lstStyle>
        <a:defPPr algn="l">
          <a:defRPr/>
        </a:defPPr>
      </a:lst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2026_Integral Care_PowerPoint template_V2" id="{A43293BA-5E29-EB44-84DB-84F4CD93C84A}" vid="{C62DFCE3-611F-8942-BF07-E1262FE7937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2026_Integral Care_PowerPoint template_V2</Template>
  <Application>Microsoft Office PowerPoint</Application>
  <PresentationFormat>Widescreen</PresentationFormat>
  <Slides>24</Slides>
  <Notes>14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FY2027 Draft Budget</vt:lpstr>
      <vt:lpstr>About Us</vt:lpstr>
      <vt:lpstr>Who We Are and Who We Serve</vt:lpstr>
      <vt:lpstr>Our History</vt:lpstr>
      <vt:lpstr>What We Do - Provider</vt:lpstr>
      <vt:lpstr>What We Do - Authority</vt:lpstr>
      <vt:lpstr>Our Partners</vt:lpstr>
      <vt:lpstr>Where We Serve</vt:lpstr>
      <vt:lpstr>Where We Provide Services</vt:lpstr>
      <vt:lpstr>Where We Serve, By the Numbers</vt:lpstr>
      <vt:lpstr>Mobile Clinics: Meeting Clients Where They Are </vt:lpstr>
      <vt:lpstr>Housing Services Impact </vt:lpstr>
      <vt:lpstr>Who We Serve</vt:lpstr>
      <vt:lpstr>FY25 Overview</vt:lpstr>
      <vt:lpstr>Number of Services Provided FY25</vt:lpstr>
      <vt:lpstr>Client Demographics FY25 | Age</vt:lpstr>
      <vt:lpstr>FY27  Draft Budget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Q&amp;A</vt:lpstr>
      <vt:lpstr>Thank you.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Debra W. Joiner</dc:creator>
  <cp:revision>2</cp:revision>
  <dcterms:created xsi:type="dcterms:W3CDTF">2026-04-20T18:13:58Z</dcterms:created>
  <dcterms:modified xsi:type="dcterms:W3CDTF">2026-08-05T20:48:48Z</dcterms:modified>
</cp:coreProperties>
</file>