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2" r:id="rId6"/>
    <p:sldId id="264" r:id="rId7"/>
    <p:sldId id="268" r:id="rId8"/>
    <p:sldId id="270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ty Taylor" userId="5590f0c5-06a8-45f3-b155-4ec7d7c82059" providerId="ADAL" clId="{B672E5AD-985A-4A18-BDDA-8CA64CEFEA04}"/>
    <pc:docChg chg="delSld modSld">
      <pc:chgData name="Rusty Taylor" userId="5590f0c5-06a8-45f3-b155-4ec7d7c82059" providerId="ADAL" clId="{B672E5AD-985A-4A18-BDDA-8CA64CEFEA04}" dt="2026-07-20T12:12:19.829" v="18" actId="6549"/>
      <pc:docMkLst>
        <pc:docMk/>
      </pc:docMkLst>
      <pc:sldChg chg="modSp mod">
        <pc:chgData name="Rusty Taylor" userId="5590f0c5-06a8-45f3-b155-4ec7d7c82059" providerId="ADAL" clId="{B672E5AD-985A-4A18-BDDA-8CA64CEFEA04}" dt="2026-07-20T12:12:19.829" v="18" actId="6549"/>
        <pc:sldMkLst>
          <pc:docMk/>
          <pc:sldMk cId="0" sldId="256"/>
        </pc:sldMkLst>
        <pc:spChg chg="mod">
          <ac:chgData name="Rusty Taylor" userId="5590f0c5-06a8-45f3-b155-4ec7d7c82059" providerId="ADAL" clId="{B672E5AD-985A-4A18-BDDA-8CA64CEFEA04}" dt="2026-07-20T12:12:19.829" v="18" actId="6549"/>
          <ac:spMkLst>
            <pc:docMk/>
            <pc:sldMk cId="0" sldId="256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FY27 Budget</c:v>
                </c:pt>
              </c:strCache>
            </c:strRef>
          </c:tx>
          <c:spPr>
            <a:solidFill>
              <a:srgbClr val="1A5276"/>
            </a:solidFill>
            <a:effectLst/>
          </c:spPr>
          <c:invertIfNegative val="0"/>
          <c:dLbls>
            <c:numFmt formatCode="&quot;$&quot;0.0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Local
Funds</c:v>
                </c:pt>
                <c:pt idx="1">
                  <c:v>State
Funds</c:v>
                </c:pt>
                <c:pt idx="2">
                  <c:v>Federal
Funds</c:v>
                </c:pt>
                <c:pt idx="3">
                  <c:v>DPP /
PHP-CCP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61.432963999999998</c:v>
                </c:pt>
                <c:pt idx="1">
                  <c:v>74.108317999999997</c:v>
                </c:pt>
                <c:pt idx="2">
                  <c:v>13.75422</c:v>
                </c:pt>
                <c:pt idx="3">
                  <c:v>14.383088000000001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F9-4132-B294-9B92436832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FY26 Act. Proj.</c:v>
                </c:pt>
              </c:strCache>
            </c:strRef>
          </c:tx>
          <c:spPr>
            <a:solidFill>
              <a:srgbClr val="7D3C98"/>
            </a:solidFill>
            <a:effectLst/>
          </c:spPr>
          <c:invertIfNegative val="0"/>
          <c:dLbls>
            <c:numFmt formatCode="&quot;$&quot;0.0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Local
Funds</c:v>
                </c:pt>
                <c:pt idx="1">
                  <c:v>State
Funds</c:v>
                </c:pt>
                <c:pt idx="2">
                  <c:v>Federal
Funds</c:v>
                </c:pt>
                <c:pt idx="3">
                  <c:v>DPP /
PHP-CCP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59.931336000000002</c:v>
                </c:pt>
                <c:pt idx="1">
                  <c:v>69.242575000000002</c:v>
                </c:pt>
                <c:pt idx="2">
                  <c:v>13.705337</c:v>
                </c:pt>
                <c:pt idx="3">
                  <c:v>14.955022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F9-4132-B294-9B92436832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EEE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Exp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3"/>
          <c:dPt>
            <c:idx val="0"/>
            <c:bubble3D val="0"/>
            <c:spPr>
              <a:solidFill>
                <a:srgbClr val="1A527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3B5-4A22-8334-ACA2E52190DB}"/>
              </c:ext>
            </c:extLst>
          </c:dPt>
          <c:dPt>
            <c:idx val="1"/>
            <c:bubble3D val="0"/>
            <c:spPr>
              <a:solidFill>
                <a:srgbClr val="E9713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3B5-4A22-8334-ACA2E52190DB}"/>
              </c:ext>
            </c:extLst>
          </c:dPt>
          <c:dPt>
            <c:idx val="2"/>
            <c:bubble3D val="0"/>
            <c:spPr>
              <a:solidFill>
                <a:srgbClr val="1560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3B5-4A22-8334-ACA2E52190DB}"/>
              </c:ext>
            </c:extLst>
          </c:dPt>
          <c:dPt>
            <c:idx val="3"/>
            <c:bubble3D val="0"/>
            <c:spPr>
              <a:solidFill>
                <a:srgbClr val="28B46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3B5-4A22-8334-ACA2E52190DB}"/>
              </c:ext>
            </c:extLst>
          </c:dPt>
          <c:dPt>
            <c:idx val="4"/>
            <c:bubble3D val="0"/>
            <c:spPr>
              <a:solidFill>
                <a:srgbClr val="7D3C9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3B5-4A22-8334-ACA2E52190DB}"/>
              </c:ext>
            </c:extLst>
          </c:dPt>
          <c:dPt>
            <c:idx val="5"/>
            <c:bubble3D val="0"/>
            <c:spPr>
              <a:solidFill>
                <a:srgbClr val="6B728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93B5-4A22-8334-ACA2E52190DB}"/>
              </c:ext>
            </c:extLst>
          </c:dPt>
          <c:dLbls>
            <c:dLbl>
              <c:idx val="0"/>
              <c:layout>
                <c:manualLayout>
                  <c:x val="0.10018784790480155"/>
                  <c:y val="0.25171162347202536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88319"/>
                        <a:gd name="adj2" fmla="val -162524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1-93B5-4A22-8334-ACA2E52190DB}"/>
                </c:ext>
              </c:extLst>
            </c:dLbl>
            <c:dLbl>
              <c:idx val="1"/>
              <c:layout>
                <c:manualLayout>
                  <c:x val="-0.15211640211640212"/>
                  <c:y val="0.1162860916907329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B5-4A22-8334-ACA2E52190DB}"/>
                </c:ext>
              </c:extLst>
            </c:dLbl>
            <c:dLbl>
              <c:idx val="2"/>
              <c:layout>
                <c:manualLayout>
                  <c:x val="-0.12566137566137567"/>
                  <c:y val="-0.12459224109721399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3B5-4A22-8334-ACA2E52190DB}"/>
                </c:ext>
              </c:extLst>
            </c:dLbl>
            <c:dLbl>
              <c:idx val="3"/>
              <c:layout>
                <c:manualLayout>
                  <c:x val="-0.1917989417989418"/>
                  <c:y val="-0.1245922410972140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3B5-4A22-8334-ACA2E52190DB}"/>
                </c:ext>
              </c:extLst>
            </c:dLbl>
            <c:dLbl>
              <c:idx val="4"/>
              <c:layout>
                <c:manualLayout>
                  <c:x val="-0.10251322751322754"/>
                  <c:y val="-0.20488501869319634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3B5-4A22-8334-ACA2E52190DB}"/>
                </c:ext>
              </c:extLst>
            </c:dLbl>
            <c:dLbl>
              <c:idx val="5"/>
              <c:layout>
                <c:manualLayout>
                  <c:x val="-1.3227513227513287E-2"/>
                  <c:y val="-0.1799665704737535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3B5-4A22-8334-ACA2E52190DB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Salaries
53.4%</c:v>
                </c:pt>
                <c:pt idx="1">
                  <c:v>Fringe
15.6%</c:v>
                </c:pt>
                <c:pt idx="2">
                  <c:v>Contracts
16.6%</c:v>
                </c:pt>
                <c:pt idx="3">
                  <c:v>Facilities
5.3%</c:v>
                </c:pt>
                <c:pt idx="4">
                  <c:v>Furn/Equip
3.4%</c:v>
                </c:pt>
                <c:pt idx="5">
                  <c:v>Other
5.7%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87.444816000000003</c:v>
                </c:pt>
                <c:pt idx="1">
                  <c:v>25.518070999999999</c:v>
                </c:pt>
                <c:pt idx="2">
                  <c:v>27.166388999999999</c:v>
                </c:pt>
                <c:pt idx="3">
                  <c:v>8.6281610000000004</c:v>
                </c:pt>
                <c:pt idx="4">
                  <c:v>5.5888460000000002</c:v>
                </c:pt>
                <c:pt idx="5">
                  <c:v>9.3323070000000001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3B5-4A22-8334-ACA2E52190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FY27 Revenue Mix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A8FC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D5A-4D44-A818-60DEC227EBCA}"/>
              </c:ext>
            </c:extLst>
          </c:dPt>
          <c:dPt>
            <c:idx val="1"/>
            <c:bubble3D val="0"/>
            <c:spPr>
              <a:solidFill>
                <a:srgbClr val="2980B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D5A-4D44-A818-60DEC227EBCA}"/>
              </c:ext>
            </c:extLst>
          </c:dPt>
          <c:dPt>
            <c:idx val="2"/>
            <c:bubble3D val="0"/>
            <c:spPr>
              <a:solidFill>
                <a:srgbClr val="1ABC9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D5A-4D44-A818-60DEC227EBCA}"/>
              </c:ext>
            </c:extLst>
          </c:dPt>
          <c:dPt>
            <c:idx val="3"/>
            <c:bubble3D val="0"/>
            <c:spPr>
              <a:solidFill>
                <a:srgbClr val="A9CCE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D5A-4D44-A818-60DEC227EBCA}"/>
              </c:ext>
            </c:extLst>
          </c:dPt>
          <c:dPt>
            <c:idx val="4"/>
            <c:bubble3D val="0"/>
            <c:spPr>
              <a:solidFill>
                <a:srgbClr val="5B3A8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CD5A-4D44-A818-60DEC227EBCA}"/>
              </c:ext>
            </c:extLst>
          </c:dPt>
          <c:dPt>
            <c:idx val="5"/>
            <c:bubble3D val="0"/>
            <c:spPr>
              <a:solidFill>
                <a:srgbClr val="E9713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CD5A-4D44-A818-60DEC227EBCA}"/>
              </c:ext>
            </c:extLst>
          </c:dPt>
          <c:dPt>
            <c:idx val="6"/>
            <c:bubble3D val="0"/>
            <c:spPr>
              <a:solidFill>
                <a:srgbClr val="28B46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CD5A-4D44-A818-60DEC227EBCA}"/>
              </c:ext>
            </c:extLst>
          </c:dPt>
          <c:dLbls>
            <c:dLbl>
              <c:idx val="0"/>
              <c:layout>
                <c:manualLayout>
                  <c:x val="5.5424498348996695E-2"/>
                  <c:y val="1.995467779642298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5A-4D44-A818-60DEC227EBCA}"/>
                </c:ext>
              </c:extLst>
            </c:dLbl>
            <c:dLbl>
              <c:idx val="1"/>
              <c:layout>
                <c:manualLayout>
                  <c:x val="-1.1088709677419355E-3"/>
                  <c:y val="6.413235230842046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5A-4D44-A818-60DEC227EBCA}"/>
                </c:ext>
              </c:extLst>
            </c:dLbl>
            <c:dLbl>
              <c:idx val="2"/>
              <c:layout>
                <c:manualLayout>
                  <c:x val="-4.4414946216014184E-5"/>
                  <c:y val="0.1247726718586406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5A-4D44-A818-60DEC227EBCA}"/>
                </c:ext>
              </c:extLst>
            </c:dLbl>
            <c:dLbl>
              <c:idx val="3"/>
              <c:layout>
                <c:manualLayout>
                  <c:x val="-7.7403127028476282E-3"/>
                  <c:y val="5.354187283966553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5A-4D44-A818-60DEC227EBCA}"/>
                </c:ext>
              </c:extLst>
            </c:dLbl>
            <c:dLbl>
              <c:idx val="4"/>
              <c:layout>
                <c:manualLayout>
                  <c:x val="3.2476522591934072E-2"/>
                  <c:y val="2.773994951450740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5A-4D44-A818-60DEC227EBCA}"/>
                </c:ext>
              </c:extLst>
            </c:dLbl>
            <c:dLbl>
              <c:idx val="5"/>
              <c:layout>
                <c:manualLayout>
                  <c:x val="-9.966874100414868E-3"/>
                  <c:y val="6.335068772141187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D5A-4D44-A818-60DEC227EBCA}"/>
                </c:ext>
              </c:extLst>
            </c:dLbl>
            <c:dLbl>
              <c:idx val="6"/>
              <c:layout>
                <c:manualLayout>
                  <c:x val="-5.3382792876696866E-2"/>
                  <c:y val="2.411775884571805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D5A-4D44-A818-60DEC227EBC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Sheet1!$A$2:$A$8</c:f>
              <c:strCache>
                <c:ptCount val="7"/>
                <c:pt idx="0">
                  <c:v>City of Austin (8.4%)</c:v>
                </c:pt>
                <c:pt idx="1">
                  <c:v>Travis County (10.0%)</c:v>
                </c:pt>
                <c:pt idx="2">
                  <c:v>Central Health (16.8%)</c:v>
                </c:pt>
                <c:pt idx="3">
                  <c:v>Other Local (2.4%)</c:v>
                </c:pt>
                <c:pt idx="4">
                  <c:v>State Funds (45.3%)</c:v>
                </c:pt>
                <c:pt idx="5">
                  <c:v>Federal Funds (8.4%)</c:v>
                </c:pt>
                <c:pt idx="6">
                  <c:v>DPP / PHP-CCP (8.8%)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13.685138999999999</c:v>
                </c:pt>
                <c:pt idx="1">
                  <c:v>16.344342999999999</c:v>
                </c:pt>
                <c:pt idx="2">
                  <c:v>27.5</c:v>
                </c:pt>
                <c:pt idx="3">
                  <c:v>3.9034819999999999</c:v>
                </c:pt>
                <c:pt idx="4">
                  <c:v>74.108317999999997</c:v>
                </c:pt>
                <c:pt idx="5">
                  <c:v>13.75422</c:v>
                </c:pt>
                <c:pt idx="6">
                  <c:v>14.383088000000001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D5A-4D44-A818-60DEC227E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32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E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5B3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9728" y="4389120"/>
            <a:ext cx="7315200" cy="54864"/>
          </a:xfrm>
          <a:prstGeom prst="rect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19" y="1645920"/>
            <a:ext cx="941260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 </a:t>
            </a:r>
            <a:r>
              <a:rPr lang="en-US" sz="3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DRAFT BUDGET PRESENTATION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237744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of Trustees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02920" y="28803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  |  July 2026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5B3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10058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 FOR THE FY27 BUDGET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65760" y="1188720"/>
            <a:ext cx="114300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63500" dist="25400" dir="2700000" algn="bl" rotWithShape="0">
              <a:srgbClr val="CCCCCC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02920" y="1371600"/>
            <a:ext cx="530352" cy="530352"/>
          </a:xfrm>
          <a:prstGeom prst="ellipse">
            <a:avLst/>
          </a:prstGeom>
          <a:solidFill>
            <a:srgbClr val="5B3A8C"/>
          </a:solidFill>
          <a:ln w="12700">
            <a:solidFill>
              <a:srgbClr val="5B3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1371600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170432" y="1298448"/>
            <a:ext cx="10424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in our workforce — support and tools for effectiveness.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365760" y="2212848"/>
            <a:ext cx="114300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63500" dist="25400" dir="2700000" algn="bl" rotWithShape="0">
              <a:srgbClr val="CCCCCC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02920" y="2395728"/>
            <a:ext cx="530352" cy="530352"/>
          </a:xfrm>
          <a:prstGeom prst="ellipse">
            <a:avLst/>
          </a:prstGeom>
          <a:solidFill>
            <a:srgbClr val="5B3A8C"/>
          </a:solidFill>
          <a:ln w="12700">
            <a:solidFill>
              <a:srgbClr val="5B3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2920" y="2395728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170432" y="2322576"/>
            <a:ext cx="10424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in critical infrastructure.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365760" y="3236976"/>
            <a:ext cx="114300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63500" dist="25400" dir="2700000" algn="bl" rotWithShape="0">
              <a:srgbClr val="CCCCCC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02920" y="3419856"/>
            <a:ext cx="530352" cy="530352"/>
          </a:xfrm>
          <a:prstGeom prst="ellipse">
            <a:avLst/>
          </a:prstGeom>
          <a:solidFill>
            <a:srgbClr val="5B3A8C"/>
          </a:solidFill>
          <a:ln w="12700">
            <a:solidFill>
              <a:srgbClr val="5B3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3419856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170432" y="3346704"/>
            <a:ext cx="10424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 to a dynamic funding environment and maintain organization alignment with funding and finance requirements.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365760" y="4261104"/>
            <a:ext cx="114300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  <a:effectLst>
            <a:outerShdw blurRad="63500" dist="25400" dir="2700000" algn="bl" rotWithShape="0">
              <a:srgbClr val="CCCCCC">
                <a:alpha val="15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9" name="Shape 17"/>
          <p:cNvSpPr/>
          <p:nvPr/>
        </p:nvSpPr>
        <p:spPr>
          <a:xfrm>
            <a:off x="502920" y="4443984"/>
            <a:ext cx="530352" cy="530352"/>
          </a:xfrm>
          <a:prstGeom prst="ellipse">
            <a:avLst/>
          </a:prstGeom>
          <a:solidFill>
            <a:srgbClr val="5B3A8C"/>
          </a:solidFill>
          <a:ln w="12700">
            <a:solidFill>
              <a:srgbClr val="5B3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2920" y="444398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70432" y="4370832"/>
            <a:ext cx="10424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and prepare for new community-wide behavioral health initiatives.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2C3E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 BUDGET — KEY HIGHLIGHTS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0040" y="1143000"/>
            <a:ext cx="274320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1143000"/>
            <a:ext cx="2743200" cy="109728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29768" y="1280160"/>
            <a:ext cx="2523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60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 Revenue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11480" y="1609344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$163.7M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11480" y="232257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($0.9M) vs FY26 Budget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200400" y="1143000"/>
            <a:ext cx="274320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200400" y="1143000"/>
            <a:ext cx="2743200" cy="109728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310128" y="1280160"/>
            <a:ext cx="2523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 Expenses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291840" y="1609344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$163.7M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3291840" y="232257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($1.0M) vs FY26 Budget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080760" y="1143000"/>
            <a:ext cx="274320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080760" y="1143000"/>
            <a:ext cx="2743200" cy="109728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190488" y="1280160"/>
            <a:ext cx="2523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Income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172200" y="1609344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6172200" y="232257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Balanced Budget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8961120" y="1143000"/>
            <a:ext cx="274320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961120" y="1143000"/>
            <a:ext cx="2743200" cy="109728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070848" y="1280160"/>
            <a:ext cx="25237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Act. Projection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052560" y="1609344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+$5.8M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9052560" y="232257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 Rev vs FY26 Act Est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320040" y="3331744"/>
            <a:ext cx="11521440" cy="3291840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48640" y="34290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Level Notes: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502920" y="3928043"/>
            <a:ext cx="164592" cy="164592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77240" y="3803904"/>
            <a:ext cx="10972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 budget is balanced at $163.7M, $0.9M below FY26 Budget revenue.</a:t>
            </a: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502920" y="4417385"/>
            <a:ext cx="164592" cy="164592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77240" y="4303636"/>
            <a:ext cx="10972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is up $5.8M (+3.7%) vs FY26 Actual Run Rate — FY27 budget exceeds what we expect to collect in FY26.</a:t>
            </a:r>
            <a:endParaRPr lang="en-US" dirty="0"/>
          </a:p>
        </p:txBody>
      </p:sp>
      <p:sp>
        <p:nvSpPr>
          <p:cNvPr id="32" name="Shape 30"/>
          <p:cNvSpPr/>
          <p:nvPr/>
        </p:nvSpPr>
        <p:spPr>
          <a:xfrm>
            <a:off x="502920" y="4894532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77240" y="4914208"/>
            <a:ext cx="10972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Funds down ($0.8M) vs FY26 Budget: COA ($1.2M) and Travis County ($0.9M) declines offset Central Health growth ($2.9M).</a:t>
            </a:r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502920" y="5506902"/>
            <a:ext cx="164592" cy="164592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86938" y="5524780"/>
            <a:ext cx="10972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Expenses down ($1.0M) vs FY26 Budget — Salaries +$6.0M and Fringe +$4.6M offset by Contracts &amp; Consultants reduction ($10.1M).</a:t>
            </a:r>
            <a:endParaRPr lang="en-US" dirty="0"/>
          </a:p>
        </p:txBody>
      </p:sp>
      <p:sp>
        <p:nvSpPr>
          <p:cNvPr id="36" name="Shape 34"/>
          <p:cNvSpPr/>
          <p:nvPr/>
        </p:nvSpPr>
        <p:spPr>
          <a:xfrm>
            <a:off x="502920" y="6134795"/>
            <a:ext cx="164592" cy="164592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777240" y="6024513"/>
            <a:ext cx="10972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Surplus/Deficit improves $4.2M vs FY26 Actual (current run rate deficit of $4.2M).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46304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— FY27 Budget vs FY26 Actual Run Rate Projection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DC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figures in $millions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1812242721"/>
              </p:ext>
            </p:extLst>
          </p:nvPr>
        </p:nvGraphicFramePr>
        <p:xfrm>
          <a:off x="274320" y="1005840"/>
          <a:ext cx="5544589" cy="553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2" name="Table2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771476"/>
              </p:ext>
            </p:extLst>
          </p:nvPr>
        </p:nvGraphicFramePr>
        <p:xfrm>
          <a:off x="5818910" y="1024128"/>
          <a:ext cx="6248764" cy="498015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82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9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3928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6858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FY27 Budget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FY26 Act. Proj.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Delta ($/%)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City of Austin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$15.2M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($1.5M)  (10.0%)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COA has not completed their budget – generic based on communication from COA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Travis County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$16.3M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$16.3M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+$0.0M  +0.0%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TC has not completed </a:t>
                      </a:r>
                      <a:r>
                        <a:rPr lang="en-US" sz="1200"/>
                        <a:t>their budget, </a:t>
                      </a:r>
                      <a:r>
                        <a:rPr lang="en-US" sz="1200" dirty="0"/>
                        <a:t>but we are expecting a flat value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Central Health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$27.5M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$24.1M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+$3.4M  +14.2%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Based on early discussions with CH, we would anticipate some shifts coming from them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Other Local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$3.9M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$4.3M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($0.4M)  (9.4%)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Loss of funding (e.g. St. David’s) partially offset by increased private fundraising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124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2D2D2D"/>
                          </a:solidFill>
                        </a:rPr>
                        <a:t>  Local Total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5276"/>
                          </a:solidFill>
                        </a:rPr>
                        <a:t>$61.4M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7D3C98"/>
                          </a:solidFill>
                        </a:rPr>
                        <a:t>$59.9M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96B24"/>
                          </a:solidFill>
                        </a:rPr>
                        <a:t>+$1.5M  +2.5%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124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State Funds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$74.1M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$69.2M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+$4.9M  +7.0%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Unlikely to be fully realized based on history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915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Federal Funds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$13.8M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$13.7M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+$0.0M  +0.4%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DPP / PHP-CCP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$14.4M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$15.0M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($0.6M)  (3.8%)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Expected less $’s due to prior years’ patterns and increased CH funding</a:t>
                      </a:r>
                      <a:endParaRPr sz="12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7915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2D2D2D"/>
                          </a:solidFill>
                        </a:rPr>
                        <a:t>TOTAL REVENUE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5276"/>
                          </a:solidFill>
                        </a:rPr>
                        <a:t>$163.7M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7D3C98"/>
                          </a:solidFill>
                        </a:rPr>
                        <a:t>$157.8M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96B24"/>
                          </a:solidFill>
                        </a:rPr>
                        <a:t>+$5.8M  +3.7%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1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 sz="16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10058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BRIDGE: FY26 Act. Proj. → FY27 Budget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39595" y="1024128"/>
            <a:ext cx="11119104" cy="51206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84731" y="57180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-137161" y="55991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$155M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84731" y="35844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-137161" y="34655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$160M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84731" y="14508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-137161" y="13319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$165M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49323" y="4508608"/>
            <a:ext cx="980440" cy="1636160"/>
          </a:xfrm>
          <a:prstGeom prst="rect">
            <a:avLst/>
          </a:prstGeom>
          <a:solidFill>
            <a:srgbClr val="2C3E6B"/>
          </a:solidFill>
          <a:ln w="12700">
            <a:solidFill>
              <a:srgbClr val="2C3E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76171" y="4252576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$157.8M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9445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FY26 Act. Proj.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186938" y="5157466"/>
            <a:ext cx="980440" cy="64885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113786" y="490143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-1.52M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13207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of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Austin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929763" y="4508608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424553" y="5157466"/>
            <a:ext cx="980440" cy="36576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351401" y="490143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+0.00M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36968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Travis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167378" y="515746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662168" y="3695296"/>
            <a:ext cx="980440" cy="1462171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89016" y="343926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+3.43M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60730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404993" y="515746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899783" y="3867834"/>
            <a:ext cx="980440" cy="17253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26631" y="3611802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-0.40M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84491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642608" y="369529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7137398" y="1791524"/>
            <a:ext cx="980440" cy="207631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064246" y="1535492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+4.87M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08253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880223" y="3867834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375013" y="1770665"/>
            <a:ext cx="980440" cy="36576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301861" y="1514633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+0.05M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32014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117838" y="1791524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9612628" y="2014721"/>
            <a:ext cx="980440" cy="24405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9539476" y="1758689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-0.57M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955776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DPP /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CCP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9355453" y="1770665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10850243" y="2014721"/>
            <a:ext cx="980440" cy="4130047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10777091" y="1758689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$163.7M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079537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46304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 OVERVIEW — FY27 Budget vs FY26 Actual Run Rate Projection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998901354"/>
              </p:ext>
            </p:extLst>
          </p:nvPr>
        </p:nvGraphicFramePr>
        <p:xfrm>
          <a:off x="124691" y="1024127"/>
          <a:ext cx="4350328" cy="493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4" name="Table2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870050"/>
              </p:ext>
            </p:extLst>
          </p:nvPr>
        </p:nvGraphicFramePr>
        <p:xfrm>
          <a:off x="4475018" y="1024128"/>
          <a:ext cx="7592291" cy="540105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690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1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FY27 Budget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FY26 Act. Proj.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Delta ($/%)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Salaries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$87.4M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$87.4M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+$0.0M  +0.0%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Turnover estimate included</a:t>
                      </a:r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Fringe Benefits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$25.5M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$23.2M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+$2.3M  +9.8%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Medical cost increase</a:t>
                      </a:r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Contracts &amp; Consult.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$27.2M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$28.0M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($0.9M)  (3.1%)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Facilities / Util.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$8.6M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$8.5M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+$0.1M  +1.6%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Furn. &amp; Equipment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$5.6M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$4.4M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+$1.2M  +26.3%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Workday</a:t>
                      </a:r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Capital Outlay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$1.9M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$2.3M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($0.5M)  (20.0%)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Client Support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$3.1M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$3.1M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($0.0M)  (1.0%)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Travel / Workshop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+$0.3M  +37.6%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IRS rate up 8% YoY</a:t>
                      </a:r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Other Operating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$1.3M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$2.1M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($0.8M)  (38.7%)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Insurance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$0.9M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($0.0M)  (5.0%)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Has not been quoted yet but reduced property</a:t>
                      </a:r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Prof. Fees / Transport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$0.5M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$0.6M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96B24"/>
                          </a:solidFill>
                        </a:rPr>
                        <a:t>($0.1M)  (18.2%)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D2D2D"/>
                          </a:solidFill>
                        </a:rPr>
                        <a:t>Supplies / Rx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1A5276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7D3C98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C0392B"/>
                          </a:solidFill>
                        </a:rPr>
                        <a:t>+$0.0M  +3.0%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2D2D2D"/>
                          </a:solidFill>
                        </a:rPr>
                        <a:t>TOTAL EXPENSES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1A5276"/>
                          </a:solidFill>
                        </a:rPr>
                        <a:t>$163.7M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7D3C98"/>
                          </a:solidFill>
                        </a:rPr>
                        <a:t>$162.1M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C0392B"/>
                          </a:solidFill>
                        </a:rPr>
                        <a:t>+$1.6M  +1.0%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 dirty="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5B3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MIX &amp; KEY INSIGHTS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  <p:graphicFrame>
        <p:nvGraphicFramePr>
          <p:cNvPr id="6" name="Chart 0"/>
          <p:cNvGraphicFramePr/>
          <p:nvPr>
            <p:extLst>
              <p:ext uri="{D42A27DB-BD31-4B8C-83A1-F6EECF244321}">
                <p14:modId xmlns:p14="http://schemas.microsoft.com/office/powerpoint/2010/main" val="1493681129"/>
              </p:ext>
            </p:extLst>
          </p:nvPr>
        </p:nvGraphicFramePr>
        <p:xfrm>
          <a:off x="129540" y="1005840"/>
          <a:ext cx="5966460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6355080" y="1051560"/>
            <a:ext cx="5577840" cy="1581912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8" name="Shape 5"/>
          <p:cNvSpPr/>
          <p:nvPr/>
        </p:nvSpPr>
        <p:spPr>
          <a:xfrm>
            <a:off x="6374892" y="1064168"/>
            <a:ext cx="109728" cy="1234440"/>
          </a:xfrm>
          <a:prstGeom prst="rect">
            <a:avLst/>
          </a:prstGeom>
          <a:solidFill>
            <a:srgbClr val="5B3A8C"/>
          </a:solidFill>
          <a:ln w="12700">
            <a:solidFill>
              <a:srgbClr val="5B3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71138" y="1143000"/>
            <a:ext cx="5577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Funds — 45.3% of Revenue ($74.1M)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84620" y="1435608"/>
            <a:ext cx="5329428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HHSC Mental Health +$2.3M vs FY26 Budget. IDD and Substance Abuse essentially flat. YCOT and Regional Suicide Expansion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55080" y="2404872"/>
            <a:ext cx="5577840" cy="1581912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12" name="Shape 9"/>
          <p:cNvSpPr/>
          <p:nvPr/>
        </p:nvSpPr>
        <p:spPr>
          <a:xfrm>
            <a:off x="6355080" y="2404872"/>
            <a:ext cx="109728" cy="1234440"/>
          </a:xfrm>
          <a:prstGeom prst="rect">
            <a:avLst/>
          </a:prstGeom>
          <a:solidFill>
            <a:srgbClr val="1A8FC1"/>
          </a:solidFill>
          <a:ln w="12700">
            <a:solidFill>
              <a:srgbClr val="1A8F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84620" y="2511083"/>
            <a:ext cx="5577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Health — 16.8% ($27.5M), +$2.9M vs FY26 Budget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484620" y="2788919"/>
            <a:ext cx="5329428" cy="9544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 negotiations ongoing - finalization could impact surplus/deficit.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355080" y="3758184"/>
            <a:ext cx="5577840" cy="1581912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369169" y="3743412"/>
            <a:ext cx="109728" cy="123444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84620" y="3864395"/>
            <a:ext cx="5577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of Austin — 8.4% ($13.7M), ($1.2M) vs FY26 Budget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484620" y="4142232"/>
            <a:ext cx="5329428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 funding is an estimate based on their announced social service reductions. EMCOT makes up 40% of the funding that we receive.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355080" y="5111496"/>
            <a:ext cx="5577840" cy="1581912"/>
          </a:xfrm>
          <a:prstGeom prst="rect">
            <a:avLst/>
          </a:prstGeom>
          <a:solidFill>
            <a:srgbClr val="FFFFFF"/>
          </a:solidFill>
          <a:ln w="9525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20" name="Shape 17"/>
          <p:cNvSpPr/>
          <p:nvPr/>
        </p:nvSpPr>
        <p:spPr>
          <a:xfrm>
            <a:off x="6368151" y="5097780"/>
            <a:ext cx="96657" cy="1367028"/>
          </a:xfrm>
          <a:prstGeom prst="rect">
            <a:avLst/>
          </a:prstGeom>
          <a:solidFill>
            <a:srgbClr val="28B463"/>
          </a:solidFill>
          <a:ln w="12700">
            <a:solidFill>
              <a:srgbClr val="28B4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484620" y="5208564"/>
            <a:ext cx="5577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DPP / PHP-CCP — 8.8% ($14.4M), ($1.1M) vs FY26 Budget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471138" y="5495544"/>
            <a:ext cx="5342910" cy="1088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Fee-for-service revenue budgeted flat but stretch goals exist for the teams. CCP estimated as a further reduction (6%) due to historical reductions and additional CH funding received. 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E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5B3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9728" y="3291840"/>
            <a:ext cx="9144000" cy="54864"/>
          </a:xfrm>
          <a:prstGeom prst="rect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8686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</a:t>
            </a:r>
            <a:endParaRPr lang="en-US" sz="5400" dirty="0"/>
          </a:p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502920" y="3520440"/>
            <a:ext cx="9144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971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  |  FY27 Budget  |  Board of Trustees  |  July 2026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0" y="6492240"/>
            <a:ext cx="1219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integralcare.org  |  512-472-4357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10204</TotalTime>
  <Words>899</Words>
  <Application>Microsoft Office PowerPoint</Application>
  <PresentationFormat>Widescreen</PresentationFormat>
  <Paragraphs>215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Rusty Taylor</cp:lastModifiedBy>
  <cp:revision>2</cp:revision>
  <dcterms:created xsi:type="dcterms:W3CDTF">2026-07-12T17:57:11Z</dcterms:created>
  <dcterms:modified xsi:type="dcterms:W3CDTF">2026-07-20T12:12:20Z</dcterms:modified>
</cp:coreProperties>
</file>